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type="screen4x3" cy="6858000" cx="9144000"/>
  <p:notesSz cx="6858000" cy="9144000"/>
  <p:defaultTextStyle>
    <a:defPPr>
      <a:defRPr lang="en-U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460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tableStyles" Target="tableStyles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9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60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61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001F2A1F-28EB-477A-83B2-1FDF2DDD7548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1048762" name="Slide Image Placeholder 3"/>
          <p:cNvSpPr>
            <a:spLocks noChangeAspect="1" noRot="1" noGrp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en-US"/>
          </a:p>
        </p:txBody>
      </p:sp>
      <p:sp>
        <p:nvSpPr>
          <p:cNvPr id="1048763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/>
        </p:spPr>
        <p:txBody>
          <a:bodyPr bIns="45720" lIns="91440" rIns="91440" rtlCol="0" tIns="45720" vert="horz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64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76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B3D3942A-0F80-4291-9D74-3B90944E60B6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0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dirty="0" lang="en-US"/>
              <a:t>Concepts clarified, facts established or denied, ideas  evolved, conclusions modified and recommendations are updated.</a:t>
            </a:r>
          </a:p>
        </p:txBody>
      </p:sp>
      <p:sp>
        <p:nvSpPr>
          <p:cNvPr id="104860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B3D3942A-0F80-4291-9D74-3B90944E60B6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2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dirty="0" lang="en-US"/>
              <a:t> Methods, Results, discussion/conclusion, introduction, abstract</a:t>
            </a:r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B3D3942A-0F80-4291-9D74-3B90944E60B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3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dirty="0" lang="en-US"/>
              <a:t>Study site=facility, services, context/system</a:t>
            </a:r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B3D3942A-0F80-4291-9D74-3B90944E60B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52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b="1" dirty="0" lang="en-US"/>
              <a:t>Limitations</a:t>
            </a:r>
          </a:p>
          <a:p>
            <a:r>
              <a:rPr dirty="0" sz="1200" lang="en-US"/>
              <a:t>They limit the extensity to which a study can go, and sometimes affect the end result and conclusions that can be drawn.</a:t>
            </a:r>
            <a:endParaRPr baseline="30000" dirty="0" sz="1200" lang="en-US"/>
          </a:p>
          <a:p>
            <a:endParaRPr baseline="30000" dirty="0" sz="1200" lang="en-US"/>
          </a:p>
          <a:p>
            <a:r>
              <a:rPr dirty="0" sz="1200" lang="en-US"/>
              <a:t>They are uncontrollable factors that will affect the quality of a research . </a:t>
            </a:r>
            <a:r>
              <a:rPr dirty="0" sz="1200" i="1" lang="en-US">
                <a:solidFill>
                  <a:srgbClr val="C00000"/>
                </a:solidFill>
              </a:rPr>
              <a:t>They are not the same as challenges. Challenges are difficulties. And if they don’t affect your results, you need not mention them.</a:t>
            </a:r>
          </a:p>
          <a:p>
            <a:endParaRPr b="1" dirty="0" lang="en-US"/>
          </a:p>
        </p:txBody>
      </p:sp>
      <p:sp>
        <p:nvSpPr>
          <p:cNvPr id="1048653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B3D3942A-0F80-4291-9D74-3B90944E60B6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5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dirty="0" lang="en-US"/>
              <a:t>A story telling with a plot. Nominalization means using nouns instead of verbs. We made a consideration of- we considered, </a:t>
            </a:r>
          </a:p>
        </p:txBody>
      </p:sp>
      <p:sp>
        <p:nvSpPr>
          <p:cNvPr id="10486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B3D3942A-0F80-4291-9D74-3B90944E60B6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70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dirty="0" lang="en-US"/>
              <a:t>Confidence; how similar your input is to the articles in the journal listed. Article influence, measures how often articles in the journal are cited within the first five years after publication.</a:t>
            </a:r>
          </a:p>
        </p:txBody>
      </p:sp>
      <p:sp>
        <p:nvSpPr>
          <p:cNvPr id="1048671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B3D3942A-0F80-4291-9D74-3B90944E60B6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681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8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B3D3942A-0F80-4291-9D74-3B90944E60B6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3" name="Slide Image Placeholder 1"/>
          <p:cNvSpPr>
            <a:spLocks noChangeAspect="1" noRot="1" noGrp="1"/>
          </p:cNvSpPr>
          <p:nvPr>
            <p:ph type="sldImg"/>
          </p:nvPr>
        </p:nvSpPr>
        <p:spPr/>
      </p:sp>
      <p:sp>
        <p:nvSpPr>
          <p:cNvPr id="104870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dirty="0" lang="en-US"/>
              <a:t>We write for readers and not for ourselves</a:t>
            </a:r>
          </a:p>
        </p:txBody>
      </p:sp>
      <p:sp>
        <p:nvSpPr>
          <p:cNvPr id="1048705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fld id="{B3D3942A-0F80-4291-9D74-3B90944E60B6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580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858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dirty="0" lang="en-US"/>
          </a:p>
        </p:txBody>
      </p:sp>
      <p:sp>
        <p:nvSpPr>
          <p:cNvPr id="1048582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tx2"/>
          </a:solidFill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r>
              <a:rPr dirty="0" lang="en-US"/>
              <a:t>Department of Community Medicine, Federal Medical Centre, Umuahia Abia State </a:t>
            </a:r>
          </a:p>
        </p:txBody>
      </p:sp>
      <p:sp>
        <p:nvSpPr>
          <p:cNvPr id="104858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62800" y="640080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8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72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2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lang="en-US"/>
          </a:p>
        </p:txBody>
      </p:sp>
      <p:sp>
        <p:nvSpPr>
          <p:cNvPr id="10487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73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8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/>
              <a:t>Click to edit Master title style</a:t>
            </a:r>
          </a:p>
        </p:txBody>
      </p:sp>
      <p:sp>
        <p:nvSpPr>
          <p:cNvPr id="1048717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lang="en-US"/>
          </a:p>
        </p:txBody>
      </p:sp>
      <p:sp>
        <p:nvSpPr>
          <p:cNvPr id="104871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7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dirty="0" lang="en-US"/>
              <a:t>Click to edit Master title style</a:t>
            </a:r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104859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" y="6477000"/>
            <a:ext cx="7086600" cy="381000"/>
          </a:xfrm>
          <a:solidFill>
            <a:schemeClr val="tx2"/>
          </a:solidFill>
        </p:spPr>
        <p:txBody>
          <a:bodyPr/>
          <a:lstStyle>
            <a:lvl1pPr>
              <a:defRPr b="1" sz="1400">
                <a:solidFill>
                  <a:schemeClr val="bg1"/>
                </a:solidFill>
              </a:defRPr>
            </a:lvl1pPr>
          </a:lstStyle>
          <a:p>
            <a:r>
              <a:rPr dirty="0"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59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11430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8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3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3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lang="en-US"/>
          </a:p>
        </p:txBody>
      </p:sp>
      <p:sp>
        <p:nvSpPr>
          <p:cNvPr id="10487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73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8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73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39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4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lang="en-US"/>
          </a:p>
        </p:txBody>
      </p:sp>
      <p:sp>
        <p:nvSpPr>
          <p:cNvPr id="104874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74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8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4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744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5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4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47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4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lang="en-US"/>
          </a:p>
        </p:txBody>
      </p:sp>
      <p:sp>
        <p:nvSpPr>
          <p:cNvPr id="104874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75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8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</a:p>
        </p:txBody>
      </p:sp>
      <p:sp>
        <p:nvSpPr>
          <p:cNvPr id="10487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lang="en-US"/>
          </a:p>
        </p:txBody>
      </p:sp>
      <p:sp>
        <p:nvSpPr>
          <p:cNvPr id="104871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7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9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1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lang="en-US"/>
          </a:p>
        </p:txBody>
      </p:sp>
      <p:sp>
        <p:nvSpPr>
          <p:cNvPr id="1048752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75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9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54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55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5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57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lang="en-US"/>
          </a:p>
        </p:txBody>
      </p:sp>
      <p:sp>
        <p:nvSpPr>
          <p:cNvPr id="104875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75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8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8722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723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24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/>
          <a:p>
            <a:endParaRPr lang="en-US"/>
          </a:p>
        </p:txBody>
      </p:sp>
      <p:sp>
        <p:nvSpPr>
          <p:cNvPr id="104872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72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/>
          <a:p>
            <a:fld id="{9091B594-7C0C-41ED-988C-12C742161F8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104857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24600"/>
            <a:ext cx="6934200" cy="441325"/>
          </a:xfrm>
          <a:prstGeom prst="rect"/>
          <a:solidFill>
            <a:schemeClr val="tx2"/>
          </a:solidFill>
        </p:spPr>
        <p:txBody>
          <a:bodyPr anchor="ctr" bIns="45720" lIns="91440" rIns="91440" rtlCol="0" tIns="45720" vert="horz"/>
          <a:lstStyle>
            <a:lvl1pPr algn="ctr">
              <a:defRPr baseline="0" b="1" sz="1250">
                <a:solidFill>
                  <a:schemeClr val="bg1"/>
                </a:solidFill>
              </a:defRPr>
            </a:lvl1pPr>
          </a:lstStyle>
          <a:p>
            <a:r>
              <a:rPr dirty="0" lang="en-US"/>
              <a:t>Department of Community Medicine, Federal Medical Centre, Umuahia Abia State </a:t>
            </a:r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1" hdr="0" sldNum="1"/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6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hyperlink" Target="https://thevisualcommunicationguy.com/writing/how-to-organize-a-paper/how-to-organize-a-paper-the-imrad-format/" TargetMode="External"/><Relationship Id="rId2" Type="http://schemas.openxmlformats.org/officeDocument/2006/relationships/hyperlink" Target="https://www.springer.com/gp/authors-editors/journal-author/overview-of-imrad-structure/1408" TargetMode="External"/><Relationship Id="rId3" Type="http://schemas.openxmlformats.org/officeDocument/2006/relationships/hyperlink" Target="https://www.springernature.com/gp/open-research/about/green-or-gold-routes-to-oa" TargetMode="External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4" name="Title 1"/>
          <p:cNvSpPr>
            <a:spLocks noGrp="1"/>
          </p:cNvSpPr>
          <p:nvPr>
            <p:ph type="ctrTitle"/>
          </p:nvPr>
        </p:nvSpPr>
        <p:spPr>
          <a:xfrm>
            <a:off x="38100" y="92075"/>
            <a:ext cx="7772400" cy="1470025"/>
          </a:xfrm>
          <a:solidFill>
            <a:schemeClr val="tx2"/>
          </a:solidFill>
        </p:spPr>
        <p:txBody>
          <a:bodyPr/>
          <a:p>
            <a:r>
              <a:rPr b="1" dirty="0"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scientific paper writing</a:t>
            </a:r>
          </a:p>
        </p:txBody>
      </p:sp>
      <p:sp>
        <p:nvSpPr>
          <p:cNvPr id="1048585" name="Subtitle 2"/>
          <p:cNvSpPr>
            <a:spLocks noGrp="1"/>
          </p:cNvSpPr>
          <p:nvPr>
            <p:ph type="subTitle" idx="1"/>
          </p:nvPr>
        </p:nvSpPr>
        <p:spPr>
          <a:xfrm>
            <a:off x="476054" y="2209800"/>
            <a:ext cx="7772400" cy="3657600"/>
          </a:xfrm>
        </p:spPr>
        <p:txBody>
          <a:bodyPr>
            <a:normAutofit/>
          </a:bodyPr>
          <a:p>
            <a:r>
              <a:rPr b="1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Amuzie Chidinma </a:t>
            </a:r>
            <a:r>
              <a:rPr b="1" dirty="0" lang="en-US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Ihuoma</a:t>
            </a:r>
            <a:br>
              <a:rPr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Department of Community Medicine</a:t>
            </a:r>
            <a:br>
              <a:rPr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</a:p>
          <a:p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altLang="en-US" dirty="0" 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altLang="en-US" lang="zh-CN"/>
          </a:p>
          <a:p>
            <a:endParaRPr dirty="0" lang="en-US"/>
          </a:p>
        </p:txBody>
      </p:sp>
      <p:sp>
        <p:nvSpPr>
          <p:cNvPr id="104858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 </a:t>
            </a:r>
          </a:p>
        </p:txBody>
      </p:sp>
      <p:sp>
        <p:nvSpPr>
          <p:cNvPr id="104858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</a:t>
            </a:fld>
            <a:endParaRPr lang="en-US"/>
          </a:p>
        </p:txBody>
      </p:sp>
      <p:pic>
        <p:nvPicPr>
          <p:cNvPr id="2097152" name="Picture 5" descr="writinghardwork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7620000" y="221421"/>
            <a:ext cx="1524000" cy="1211332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b="1" dirty="0" sz="4400" lang="en-US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dirty="0" sz="4400" lang="en-US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b="1" dirty="0" sz="4400" lang="en-US" err="1">
                <a:latin typeface="Arial" panose="020B0604020202020204" pitchFamily="34" charset="0"/>
                <a:cs typeface="Arial" panose="020B0604020202020204" pitchFamily="34" charset="0"/>
              </a:rPr>
              <a:t>RaD</a:t>
            </a:r>
            <a:r>
              <a:rPr b="1" dirty="0" sz="4400" lang="en-US">
                <a:latin typeface="Arial" panose="020B0604020202020204" pitchFamily="34" charset="0"/>
                <a:cs typeface="Arial" panose="020B0604020202020204" pitchFamily="34" charset="0"/>
              </a:rPr>
              <a:t> –Methods 2/2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5000" lnSpcReduction="20000"/>
          </a:bodyPr>
          <a:p>
            <a:pPr eaLnBrk="1" hangingPunct="1"/>
            <a:r>
              <a:rPr altLang="en-US" dirty="0" lang="pt-BR">
                <a:ea typeface="MS PGothic" panose="020B0600070205080204" pitchFamily="34" charset="-128"/>
              </a:rPr>
              <a:t>Study Design</a:t>
            </a:r>
          </a:p>
          <a:p>
            <a:pPr eaLnBrk="1" hangingPunct="1"/>
            <a:r>
              <a:rPr altLang="en-US" dirty="0" lang="pt-BR">
                <a:ea typeface="MS PGothic" panose="020B0600070205080204" pitchFamily="34" charset="-128"/>
              </a:rPr>
              <a:t>Study setting: Study Area (Geography) + Study Site (facility/services/system/context)</a:t>
            </a:r>
          </a:p>
          <a:p>
            <a:pPr eaLnBrk="1" hangingPunct="1"/>
            <a:r>
              <a:rPr altLang="en-US" dirty="0" lang="pt-BR">
                <a:ea typeface="MS PGothic" panose="020B0600070205080204" pitchFamily="34" charset="-128"/>
              </a:rPr>
              <a:t>Study Subjects: Eligibility criteria, time frame (seasonality)</a:t>
            </a:r>
          </a:p>
          <a:p>
            <a:pPr lvl="1"/>
            <a:r>
              <a:rPr altLang="en-US" dirty="0" lang="pt-BR">
                <a:ea typeface="MS PGothic" panose="020B0600070205080204" pitchFamily="34" charset="-128"/>
              </a:rPr>
              <a:t>Sampling size determination</a:t>
            </a:r>
          </a:p>
          <a:p>
            <a:pPr lvl="1"/>
            <a:r>
              <a:rPr altLang="en-US" dirty="0" lang="pt-BR">
                <a:ea typeface="MS PGothic" panose="020B0600070205080204" pitchFamily="34" charset="-128"/>
              </a:rPr>
              <a:t>Sampling method and procedures</a:t>
            </a:r>
          </a:p>
          <a:p>
            <a:pPr eaLnBrk="1" hangingPunct="1"/>
            <a:r>
              <a:rPr altLang="en-US" dirty="0" lang="pt-BR">
                <a:ea typeface="MS PGothic" panose="020B0600070205080204" pitchFamily="34" charset="-128"/>
              </a:rPr>
              <a:t>Research tools &amp; methods</a:t>
            </a:r>
          </a:p>
          <a:p>
            <a:pPr eaLnBrk="1" hangingPunct="1"/>
            <a:r>
              <a:rPr altLang="en-US" dirty="0" lang="pt-BR">
                <a:ea typeface="MS PGothic" panose="020B0600070205080204" pitchFamily="34" charset="-128"/>
              </a:rPr>
              <a:t>Measurements of variables</a:t>
            </a:r>
          </a:p>
          <a:p>
            <a:pPr eaLnBrk="1" hangingPunct="1"/>
            <a:r>
              <a:rPr altLang="en-US" dirty="0" lang="pt-BR">
                <a:ea typeface="MS PGothic" panose="020B0600070205080204" pitchFamily="34" charset="-128"/>
              </a:rPr>
              <a:t>Intervention</a:t>
            </a:r>
          </a:p>
          <a:p>
            <a:pPr eaLnBrk="1" hangingPunct="1"/>
            <a:r>
              <a:rPr altLang="en-US" dirty="0" lang="pt-BR">
                <a:ea typeface="MS PGothic" panose="020B0600070205080204" pitchFamily="34" charset="-128"/>
              </a:rPr>
              <a:t>Statistical Methods</a:t>
            </a:r>
          </a:p>
          <a:p>
            <a:pPr eaLnBrk="1" hangingPunct="1"/>
            <a:r>
              <a:rPr altLang="en-US" dirty="0" lang="pt-BR">
                <a:ea typeface="MS PGothic" panose="020B0600070205080204" pitchFamily="34" charset="-128"/>
              </a:rPr>
              <a:t>Laboratory Methods</a:t>
            </a:r>
          </a:p>
          <a:p>
            <a:pPr eaLnBrk="1" hangingPunct="1"/>
            <a:r>
              <a:rPr altLang="en-US" dirty="0" lang="pt-BR">
                <a:ea typeface="MS PGothic" panose="020B0600070205080204" pitchFamily="34" charset="-128"/>
              </a:rPr>
              <a:t>Ethical Considerations</a:t>
            </a:r>
          </a:p>
          <a:p>
            <a:endParaRPr dirty="0" lang="en-US"/>
          </a:p>
        </p:txBody>
      </p:sp>
      <p:sp>
        <p:nvSpPr>
          <p:cNvPr id="104863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3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10</a:t>
            </a:fld>
            <a:endParaRPr dirty="0"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 err="1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b="1" dirty="0" sz="3600" lang="en-US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b="1" dirty="0" sz="3600" lang="en-US" err="1">
                <a:latin typeface="Arial" panose="020B0604020202020204" pitchFamily="34" charset="0"/>
                <a:cs typeface="Arial" panose="020B0604020202020204" pitchFamily="34" charset="0"/>
              </a:rPr>
              <a:t>aD</a:t>
            </a:r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-Results</a:t>
            </a:r>
          </a:p>
        </p:txBody>
      </p:sp>
      <p:sp>
        <p:nvSpPr>
          <p:cNvPr id="104864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7500" lnSpcReduction="20000"/>
          </a:bodyPr>
          <a:p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What did you find? Follow journal guideline</a:t>
            </a:r>
          </a:p>
          <a:p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Include only variables that answers your research question</a:t>
            </a:r>
          </a:p>
          <a:p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Well labelled tables and figures, footnotes, consistent decimal places, cite all tables in the manuscript text</a:t>
            </a:r>
          </a:p>
          <a:p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Numbers should add up</a:t>
            </a:r>
          </a:p>
          <a:p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Five paragraphs: study population, key variable/primary outcome, bivariate, multivariate, sub-analysis (if done)</a:t>
            </a:r>
          </a:p>
          <a:p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Smoothen the wording so that it flows well and reduce the words</a:t>
            </a:r>
          </a:p>
          <a:p>
            <a:endParaRPr altLang="en-US" b="1" dirty="0" lang="en-US"/>
          </a:p>
          <a:p>
            <a:endParaRPr dirty="0" lang="en-US"/>
          </a:p>
        </p:txBody>
      </p:sp>
      <p:sp>
        <p:nvSpPr>
          <p:cNvPr id="104864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11</a:t>
            </a:fld>
            <a:endParaRPr dirty="0"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 err="1">
                <a:latin typeface="Arial" panose="020B0604020202020204" pitchFamily="34" charset="0"/>
                <a:cs typeface="Arial" panose="020B0604020202020204" pitchFamily="34" charset="0"/>
              </a:rPr>
              <a:t>IMRa</a:t>
            </a:r>
            <a:r>
              <a:rPr b="1" dirty="0" sz="3600" lang="en-US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-Discussion</a:t>
            </a:r>
          </a:p>
        </p:txBody>
      </p:sp>
      <p:sp>
        <p:nvSpPr>
          <p:cNvPr id="104864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154" lnSpcReduction="20000"/>
          </a:bodyPr>
          <a:p>
            <a:r>
              <a:rPr dirty="0" sz="2600" lang="en-US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The first sentence of Discussion: Opening statement then findings</a:t>
            </a:r>
          </a:p>
          <a:p>
            <a:r>
              <a:rPr dirty="0" sz="2600" lang="en-US">
                <a:latin typeface="Arial" panose="020B0604020202020204" pitchFamily="34" charset="0"/>
                <a:cs typeface="Arial" panose="020B0604020202020204" pitchFamily="34" charset="0"/>
              </a:rPr>
              <a:t>“This paper describes the investigation of a mumps disease outbreak in …… using”  </a:t>
            </a:r>
            <a:endParaRPr dirty="0" sz="2600" lang="en-US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r>
              <a:rPr dirty="0" sz="2600" lang="en-US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“We found…”, unexpected findings inclusive</a:t>
            </a:r>
          </a:p>
          <a:p>
            <a:pPr eaLnBrk="1" hangingPunct="1"/>
            <a:r>
              <a:rPr dirty="0" sz="2600" lang="en-US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Do not simply repeat results</a:t>
            </a:r>
          </a:p>
          <a:p>
            <a:pPr eaLnBrk="1" hangingPunct="1"/>
            <a:r>
              <a:rPr dirty="0" sz="2600" lang="en-US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Presented in logical order</a:t>
            </a:r>
          </a:p>
          <a:p>
            <a:pPr eaLnBrk="1" hangingPunct="1"/>
            <a:r>
              <a:rPr dirty="0" sz="2600" lang="en-US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Use words rather than numbers or statistics</a:t>
            </a:r>
          </a:p>
          <a:p>
            <a:pPr eaLnBrk="1" hangingPunct="1"/>
            <a:r>
              <a:rPr dirty="0" sz="2600" lang="en-US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All findings must be in the result section</a:t>
            </a:r>
          </a:p>
          <a:p>
            <a:pPr eaLnBrk="1" hangingPunct="1"/>
            <a:r>
              <a:rPr dirty="0" sz="2600" lang="en-US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AVOID</a:t>
            </a:r>
            <a:r>
              <a:rPr dirty="0" sz="2600" lang="en-US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promising future papers or studies, ‘more research needed’ (unless you’re specific), cliches, bragging (first ever)</a:t>
            </a:r>
            <a:endParaRPr b="1" dirty="0" sz="2600" lang="en-US"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endParaRPr dirty="0" sz="2800" lang="en-US">
              <a:ea typeface="MS PGothic" panose="020B0600070205080204" pitchFamily="34" charset="-128"/>
            </a:endParaRPr>
          </a:p>
          <a:p>
            <a:endParaRPr dirty="0" lang="en-US"/>
          </a:p>
        </p:txBody>
      </p:sp>
      <p:sp>
        <p:nvSpPr>
          <p:cNvPr id="104864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4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12</a:t>
            </a:fld>
            <a:endParaRPr dirty="0"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Limitations/Conclusion</a:t>
            </a:r>
          </a:p>
        </p:txBody>
      </p:sp>
      <p:sp>
        <p:nvSpPr>
          <p:cNvPr id="104864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154" lnSpcReduction="10000"/>
          </a:bodyPr>
          <a:p>
            <a:pPr algn="just"/>
            <a:r>
              <a:rPr dirty="0" sz="2600" lang="en-US">
                <a:latin typeface="Arial" panose="020B0604020202020204" pitchFamily="34" charset="0"/>
                <a:cs typeface="Arial" panose="020B0604020202020204" pitchFamily="34" charset="0"/>
              </a:rPr>
              <a:t>Limitations: They are uncontrollable factors that will affect the quality of a research </a:t>
            </a:r>
          </a:p>
          <a:p>
            <a:pPr algn="just"/>
            <a:r>
              <a:rPr dirty="0" sz="2600" i="1" lang="en-US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are not the same as challenges</a:t>
            </a:r>
          </a:p>
          <a:p>
            <a:pPr algn="just"/>
            <a:r>
              <a:rPr dirty="0" sz="2600" lang="en-US">
                <a:latin typeface="Arial" panose="020B0604020202020204" pitchFamily="34" charset="0"/>
                <a:cs typeface="Arial" panose="020B0604020202020204" pitchFamily="34" charset="0"/>
              </a:rPr>
              <a:t>Provide a very brief summary of the Results and Discussion</a:t>
            </a:r>
          </a:p>
          <a:p>
            <a:pPr algn="just"/>
            <a:r>
              <a:rPr dirty="0" sz="2600" lang="en-US">
                <a:latin typeface="Arial" panose="020B0604020202020204" pitchFamily="34" charset="0"/>
                <a:cs typeface="Arial" panose="020B0604020202020204" pitchFamily="34" charset="0"/>
              </a:rPr>
              <a:t>Emphasize the implications of the findings, explaining how the work is significant and providing the key message(s) the author wishes to convey</a:t>
            </a:r>
          </a:p>
          <a:p>
            <a:pPr algn="just"/>
            <a:r>
              <a:rPr dirty="0" sz="2600" lang="en-US">
                <a:latin typeface="Arial" panose="020B0604020202020204" pitchFamily="34" charset="0"/>
                <a:cs typeface="Arial" panose="020B0604020202020204" pitchFamily="34" charset="0"/>
              </a:rPr>
              <a:t>Provide the most general claims that can be supported by the evidence</a:t>
            </a:r>
          </a:p>
          <a:p>
            <a:pPr algn="just"/>
            <a:r>
              <a:rPr dirty="0" sz="2600" lang="en-US">
                <a:latin typeface="Arial" panose="020B0604020202020204" pitchFamily="34" charset="0"/>
                <a:cs typeface="Arial" panose="020B0604020202020204" pitchFamily="34" charset="0"/>
              </a:rPr>
              <a:t>Provide a future perspective on the work</a:t>
            </a:r>
          </a:p>
          <a:p>
            <a:endParaRPr dirty="0" lang="en-US"/>
          </a:p>
        </p:txBody>
      </p:sp>
      <p:sp>
        <p:nvSpPr>
          <p:cNvPr id="104864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5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13</a:t>
            </a:fld>
            <a:endParaRPr dirty="0"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</a:p>
        </p:txBody>
      </p:sp>
      <p:sp>
        <p:nvSpPr>
          <p:cNvPr id="10486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8750" lnSpcReduction="20000"/>
          </a:bodyPr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A summary of the contents of a book, article, presentation or speech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Conveys the most </a:t>
            </a:r>
            <a:r>
              <a:rPr altLang="en-US" b="1" dirty="0" lang="en-US">
                <a:latin typeface="Arial" panose="020B0604020202020204" pitchFamily="34" charset="0"/>
                <a:cs typeface="Arial" panose="020B0604020202020204" pitchFamily="34" charset="0"/>
              </a:rPr>
              <a:t>interesting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altLang="en-US" b="1" dirty="0" lang="en-US"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 part of your work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Acts as a stimulus to the readers to get interested in knowing more about the study or program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Usually structured (format depending on journal), short, range: 150 -  400 words</a:t>
            </a:r>
          </a:p>
          <a:p>
            <a:pPr indent="0" lvl="1" marL="300038">
              <a:spcBef>
                <a:spcPts val="150"/>
              </a:spcBef>
              <a:spcAft>
                <a:spcPts val="150"/>
              </a:spcAft>
              <a:buNone/>
            </a:pPr>
            <a:r>
              <a:rPr altLang="en-US" dirty="0" sz="3200" lang="en-US">
                <a:latin typeface="Arial" panose="020B0604020202020204" pitchFamily="34" charset="0"/>
                <a:cs typeface="Arial" panose="020B0604020202020204" pitchFamily="34" charset="0"/>
              </a:rPr>
              <a:t>  -250 words: PAMJ, GMJ, SH@W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Receives much wider distribution and potential to be read than a full article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Is presented in electronic databases </a:t>
            </a:r>
            <a:r>
              <a:rPr altLang="en-US" dirty="0" lang="en-US" err="1"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 Medline, PUBMED, Science direct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Structured vs. unstructured abstract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Complete, concise, clear and coherent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No passive voice, use simple past tense, avoid nominalization</a:t>
            </a:r>
          </a:p>
          <a:p>
            <a:pPr>
              <a:spcBef>
                <a:spcPts val="150"/>
              </a:spcBef>
              <a:spcAft>
                <a:spcPts val="15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Avoid inverted word order</a:t>
            </a:r>
          </a:p>
          <a:p>
            <a:endParaRPr dirty="0" lang="en-US"/>
          </a:p>
        </p:txBody>
      </p:sp>
      <p:sp>
        <p:nvSpPr>
          <p:cNvPr id="104865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5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14</a:t>
            </a:fld>
            <a:endParaRPr dirty="0"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n-US"/>
              <a:t> </a:t>
            </a:r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048662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34400" cy="4876800"/>
          </a:xfrm>
        </p:spPr>
        <p:txBody>
          <a:bodyPr>
            <a:normAutofit fontScale="65625" lnSpcReduction="20000"/>
          </a:bodyPr>
          <a:p>
            <a:pPr>
              <a:spcBef>
                <a:spcPct val="0"/>
              </a:spcBef>
              <a:spcAft>
                <a:spcPts val="1800"/>
              </a:spcAft>
            </a:pPr>
            <a:r>
              <a:rPr dirty="0" sz="3800" lang="en-US">
                <a:latin typeface="Arial" panose="020B0604020202020204" pitchFamily="34" charset="0"/>
                <a:cs typeface="Arial" panose="020B0604020202020204" pitchFamily="34" charset="0"/>
              </a:rPr>
              <a:t>First introduction readers and reviewers have to your work</a:t>
            </a:r>
            <a:endParaRPr altLang="en-US" dirty="0" sz="3800" lang="en-AU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altLang="en-US" dirty="0" sz="3800" lang="en-AU">
                <a:latin typeface="Arial" panose="020B0604020202020204" pitchFamily="34" charset="0"/>
                <a:cs typeface="Arial" panose="020B0604020202020204" pitchFamily="34" charset="0"/>
              </a:rPr>
              <a:t>Give it as much consideration as any other section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altLang="en-US" dirty="0" sz="3800" lang="en-AU">
                <a:latin typeface="Arial" panose="020B0604020202020204" pitchFamily="34" charset="0"/>
                <a:cs typeface="Arial" panose="020B0604020202020204" pitchFamily="34" charset="0"/>
              </a:rPr>
              <a:t>Include the problem being studied, and two of the following: Method, Result, or Conclusion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altLang="en-US" b="1" dirty="0" sz="3800" lang="en-AU">
                <a:latin typeface="Arial" panose="020B0604020202020204" pitchFamily="34" charset="0"/>
                <a:cs typeface="Arial" panose="020B0604020202020204" pitchFamily="34" charset="0"/>
              </a:rPr>
              <a:t>Types: </a:t>
            </a:r>
            <a:r>
              <a:rPr altLang="en-US" dirty="0" sz="3800" lang="en-AU">
                <a:latin typeface="Arial" panose="020B0604020202020204" pitchFamily="34" charset="0"/>
                <a:cs typeface="Arial" panose="020B0604020202020204" pitchFamily="34" charset="0"/>
              </a:rPr>
              <a:t>Descriptive, interrogative and declarative, creative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altLang="en-US" b="1" dirty="0" sz="3800" lang="en-AU">
                <a:latin typeface="Arial" panose="020B0604020202020204" pitchFamily="34" charset="0"/>
                <a:cs typeface="Arial" panose="020B0604020202020204" pitchFamily="34" charset="0"/>
              </a:rPr>
              <a:t>Classification based on sentence construct:</a:t>
            </a:r>
            <a:r>
              <a:rPr altLang="en-US" dirty="0" sz="3800" lang="en-AU">
                <a:latin typeface="Arial" panose="020B0604020202020204" pitchFamily="34" charset="0"/>
                <a:cs typeface="Arial" panose="020B0604020202020204" pitchFamily="34" charset="0"/>
              </a:rPr>
              <a:t> Nominal, compound and full-sentence title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altLang="en-US" dirty="0" sz="3800" lang="en-AU">
                <a:latin typeface="Arial" panose="020B0604020202020204" pitchFamily="34" charset="0"/>
                <a:cs typeface="Arial" panose="020B0604020202020204" pitchFamily="34" charset="0"/>
              </a:rPr>
              <a:t>Use simple word order, and full scientific names, avoid abbreviations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altLang="en-US" dirty="0" sz="3800" lang="en-US">
                <a:latin typeface="Arial" panose="020B0604020202020204" pitchFamily="34" charset="0"/>
                <a:cs typeface="Arial" panose="020B0604020202020204" pitchFamily="34" charset="0"/>
              </a:rPr>
              <a:t>Avoid long titles (the recommended length is 10 - 23 words)  </a:t>
            </a:r>
          </a:p>
          <a:p>
            <a:pPr indent="-341313" marL="736600">
              <a:spcBef>
                <a:spcPct val="0"/>
              </a:spcBef>
              <a:spcAft>
                <a:spcPts val="1800"/>
              </a:spcAft>
            </a:pPr>
            <a:r>
              <a:rPr altLang="en-US" dirty="0" sz="3800" i="1" lang="en-US">
                <a:latin typeface="Arial" panose="020B0604020202020204" pitchFamily="34" charset="0"/>
                <a:cs typeface="Arial" panose="020B0604020202020204" pitchFamily="34" charset="0"/>
              </a:rPr>
              <a:t>those which begin with redundant words such as “A study of…”</a:t>
            </a:r>
          </a:p>
          <a:p>
            <a:endParaRPr dirty="0" lang="en-US"/>
          </a:p>
        </p:txBody>
      </p:sp>
      <p:sp>
        <p:nvSpPr>
          <p:cNvPr id="104866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6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15</a:t>
            </a:fld>
            <a:endParaRPr dirty="0"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Journal Search-1/2</a:t>
            </a:r>
          </a:p>
        </p:txBody>
      </p:sp>
      <p:sp>
        <p:nvSpPr>
          <p:cNvPr id="104866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dirty="0" sz="2400" lang="en-US">
                <a:latin typeface="Arial" panose="020B0604020202020204" pitchFamily="34" charset="0"/>
                <a:cs typeface="Arial" panose="020B0604020202020204" pitchFamily="34" charset="0"/>
              </a:rPr>
              <a:t>Journal Author Name Estimator (JANE)</a:t>
            </a:r>
          </a:p>
          <a:p>
            <a:r>
              <a:rPr dirty="0" sz="2400" lang="en-US">
                <a:latin typeface="Arial" panose="020B0604020202020204" pitchFamily="34" charset="0"/>
                <a:cs typeface="Arial" panose="020B0604020202020204" pitchFamily="34" charset="0"/>
              </a:rPr>
              <a:t>Publisher journal finder; Elsevier, Springer, Web of science, Nature, SAGE, Willey, Taylor and Francis, JCR </a:t>
            </a:r>
          </a:p>
          <a:p>
            <a:endParaRPr dirty="0" lang="en-US"/>
          </a:p>
        </p:txBody>
      </p:sp>
      <p:sp>
        <p:nvSpPr>
          <p:cNvPr id="10486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16</a:t>
            </a:fld>
            <a:endParaRPr dirty="0" lang="en-US"/>
          </a:p>
        </p:txBody>
      </p:sp>
      <p:pic>
        <p:nvPicPr>
          <p:cNvPr id="2097155" name="Picture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-496895" y="2971800"/>
            <a:ext cx="4571970" cy="2804652"/>
          </a:xfrm>
          <a:prstGeom prst="rect"/>
        </p:spPr>
      </p:pic>
      <p:pic>
        <p:nvPicPr>
          <p:cNvPr id="2097156" name="Picture 8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3834957" y="2971800"/>
            <a:ext cx="5091962" cy="2590800"/>
          </a:xfrm>
          <a:prstGeom prst="rect"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Journal Search-2/2</a:t>
            </a:r>
            <a:endParaRPr dirty="0" sz="360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7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r>
              <a:rPr dirty="0" sz="2400" lang="en-US">
                <a:latin typeface="Arial" panose="020B0604020202020204" pitchFamily="34" charset="0"/>
                <a:cs typeface="Arial" panose="020B0604020202020204" pitchFamily="34" charset="0"/>
              </a:rPr>
              <a:t>Elsevier Journal Finder</a:t>
            </a:r>
          </a:p>
          <a:p>
            <a:pPr indent="0" marL="0">
              <a:buNone/>
            </a:pPr>
            <a:endParaRPr dirty="0" lang="en-US"/>
          </a:p>
        </p:txBody>
      </p:sp>
      <p:sp>
        <p:nvSpPr>
          <p:cNvPr id="104867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7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17</a:t>
            </a:fld>
            <a:endParaRPr dirty="0" lang="en-US"/>
          </a:p>
        </p:txBody>
      </p:sp>
      <p:pic>
        <p:nvPicPr>
          <p:cNvPr id="2097157" name="Picture 6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0" y="2471351"/>
            <a:ext cx="5220459" cy="3067261"/>
          </a:xfrm>
          <a:prstGeom prst="rect"/>
        </p:spPr>
      </p:pic>
      <p:pic>
        <p:nvPicPr>
          <p:cNvPr id="2097158" name="Picture 8"/>
          <p:cNvPicPr>
            <a:picLocks noChangeAspect="1"/>
          </p:cNvPicPr>
          <p:nvPr/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5254872" y="2739245"/>
            <a:ext cx="3753032" cy="2087563"/>
          </a:xfrm>
          <a:prstGeom prst="rect"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Title 1"/>
          <p:cNvSpPr>
            <a:spLocks noGrp="1"/>
          </p:cNvSpPr>
          <p:nvPr>
            <p:ph type="title"/>
          </p:nvPr>
        </p:nvSpPr>
        <p:spPr>
          <a:xfrm>
            <a:off x="116958" y="106363"/>
            <a:ext cx="8229600" cy="1143000"/>
          </a:xfrm>
        </p:spPr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Consideration in journal selection</a:t>
            </a:r>
          </a:p>
        </p:txBody>
      </p:sp>
      <p:sp>
        <p:nvSpPr>
          <p:cNvPr id="104867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8750" lnSpcReduction="20000"/>
          </a:bodyPr>
          <a:p>
            <a:r>
              <a:rPr b="1" dirty="0" lang="en-US">
                <a:latin typeface="Arial" panose="020B0604020202020204" pitchFamily="34" charset="0"/>
                <a:cs typeface="Arial" panose="020B0604020202020204" pitchFamily="34" charset="0"/>
              </a:rPr>
              <a:t>Journal Scope</a:t>
            </a:r>
          </a:p>
          <a:p>
            <a:r>
              <a:rPr b="1" dirty="0" lang="en-US">
                <a:latin typeface="Arial" panose="020B0604020202020204" pitchFamily="34" charset="0"/>
                <a:cs typeface="Arial" panose="020B0604020202020204" pitchFamily="34" charset="0"/>
              </a:rPr>
              <a:t>Ranking; </a:t>
            </a:r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Science Citation Index - Thompson Reuters ranking (Impact factor), </a:t>
            </a:r>
            <a:r>
              <a:rPr dirty="0" lang="en-US" err="1">
                <a:latin typeface="Arial" panose="020B0604020202020204" pitchFamily="34" charset="0"/>
                <a:cs typeface="Arial" panose="020B0604020202020204" pitchFamily="34" charset="0"/>
              </a:rPr>
              <a:t>SCImago</a:t>
            </a:r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 journal rank (SJR), </a:t>
            </a:r>
            <a:r>
              <a:rPr dirty="0" lang="en-US" err="1">
                <a:latin typeface="Arial" panose="020B0604020202020204" pitchFamily="34" charset="0"/>
                <a:cs typeface="Arial" panose="020B0604020202020204" pitchFamily="34" charset="0"/>
              </a:rPr>
              <a:t>Eigenfactor</a:t>
            </a:r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 score</a:t>
            </a:r>
          </a:p>
          <a:p>
            <a:r>
              <a:rPr b="1" dirty="0" lang="en-US">
                <a:latin typeface="Arial" panose="020B0604020202020204" pitchFamily="34" charset="0"/>
                <a:cs typeface="Arial" panose="020B0604020202020204" pitchFamily="34" charset="0"/>
              </a:rPr>
              <a:t>Index;</a:t>
            </a:r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 PUBMED, Scopus, AJOL, Thompson Reuter’s Web of Science, Google Scholar </a:t>
            </a:r>
          </a:p>
          <a:p>
            <a:r>
              <a:rPr b="1" dirty="0" lang="en-US">
                <a:latin typeface="Arial" panose="020B0604020202020204" pitchFamily="34" charset="0"/>
                <a:cs typeface="Arial" panose="020B0604020202020204" pitchFamily="34" charset="0"/>
              </a:rPr>
              <a:t>BEWARE of predatory journals: Beall’s list, journal evaluation tool</a:t>
            </a:r>
          </a:p>
          <a:p>
            <a:r>
              <a:rPr b="1" dirty="0" lang="en-US">
                <a:latin typeface="Arial" panose="020B0604020202020204" pitchFamily="34" charset="0"/>
                <a:cs typeface="Arial" panose="020B0604020202020204" pitchFamily="34" charset="0"/>
              </a:rPr>
              <a:t>Access to published work; </a:t>
            </a:r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Subscription based, open access(gold, green, bronze, black) and hybrid </a:t>
            </a:r>
            <a:endParaRPr b="1" dirty="0"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b="1" dirty="0" lang="en-US">
                <a:latin typeface="Arial" panose="020B0604020202020204" pitchFamily="34" charset="0"/>
                <a:cs typeface="Arial" panose="020B0604020202020204" pitchFamily="34" charset="0"/>
              </a:rPr>
              <a:t>Article Processing Charge/publication charge</a:t>
            </a:r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b="1" dirty="0" lang="en-US">
                <a:latin typeface="Arial" panose="020B0604020202020204" pitchFamily="34" charset="0"/>
                <a:cs typeface="Arial" panose="020B0604020202020204" pitchFamily="34" charset="0"/>
              </a:rPr>
              <a:t>Frequency of Publication</a:t>
            </a:r>
          </a:p>
          <a:p>
            <a:r>
              <a:rPr b="1" dirty="0" lang="en-US">
                <a:latin typeface="Arial" panose="020B0604020202020204" pitchFamily="34" charset="0"/>
                <a:cs typeface="Arial" panose="020B0604020202020204" pitchFamily="34" charset="0"/>
              </a:rPr>
              <a:t>Timeline/acceptance rates</a:t>
            </a:r>
          </a:p>
          <a:p>
            <a:r>
              <a:rPr b="1" dirty="0" lang="en-US">
                <a:latin typeface="Arial" panose="020B0604020202020204" pitchFamily="34" charset="0"/>
                <a:cs typeface="Arial" panose="020B0604020202020204" pitchFamily="34" charset="0"/>
              </a:rPr>
              <a:t>Peer Review process</a:t>
            </a:r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; open, single- and double-blinded</a:t>
            </a:r>
            <a:endParaRPr dirty="0"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7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18</a:t>
            </a:fld>
            <a:endParaRPr dirty="0" lang="en-US"/>
          </a:p>
        </p:txBody>
      </p:sp>
      <p:sp>
        <p:nvSpPr>
          <p:cNvPr id="1048679" name="TextBox 5"/>
          <p:cNvSpPr txBox="1"/>
          <p:nvPr/>
        </p:nvSpPr>
        <p:spPr>
          <a:xfrm>
            <a:off x="457200" y="6215746"/>
            <a:ext cx="6858000" cy="646331"/>
          </a:xfrm>
          <a:prstGeom prst="rect"/>
          <a:noFill/>
        </p:spPr>
        <p:txBody>
          <a:bodyPr rtlCol="0" wrap="square">
            <a:spAutoFit/>
          </a:bodyPr>
          <a:p>
            <a:r>
              <a:rPr b="1" dirty="0" lang="en-US">
                <a:solidFill>
                  <a:schemeClr val="tx2">
                    <a:lumMod val="60000"/>
                    <a:lumOff val="40000"/>
                  </a:schemeClr>
                </a:solidFill>
              </a:rPr>
              <a:t>https://beallslist.net/how-to-recognize-predatory-journals/</a:t>
            </a:r>
          </a:p>
          <a:p>
            <a:endParaRPr dirty="0"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3" name="Title 1"/>
          <p:cNvSpPr>
            <a:spLocks noGrp="1"/>
          </p:cNvSpPr>
          <p:nvPr>
            <p:ph type="title"/>
          </p:nvPr>
        </p:nvSpPr>
        <p:spPr>
          <a:xfrm>
            <a:off x="457200" y="236930"/>
            <a:ext cx="8229600" cy="1143000"/>
          </a:xfrm>
        </p:spPr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Ethical Issues in writing</a:t>
            </a:r>
          </a:p>
        </p:txBody>
      </p:sp>
      <p:sp>
        <p:nvSpPr>
          <p:cNvPr id="104868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857" lnSpcReduction="10000"/>
          </a:bodyPr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Scientific misconduct (Plagiarism, fabrication and falsification)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Plagiarism: word-for-word /paraphrasing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Authorship: Gift (Honorary), Guest (Prestige), Ghost authorship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Salami slicing/Redundant publication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Negligent carelessness: Inadequate literature review, faulty statistical analyses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Citation Bias: Self-citation, selective citation, failure to read the primary sources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Copyright/licensing policies</a:t>
            </a:r>
          </a:p>
          <a:p>
            <a:pPr indent="0" marL="0">
              <a:buNone/>
            </a:pPr>
            <a:endParaRPr dirty="0" lang="en-US"/>
          </a:p>
        </p:txBody>
      </p:sp>
      <p:sp>
        <p:nvSpPr>
          <p:cNvPr id="104868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8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19</a:t>
            </a:fld>
            <a:endParaRPr dirty="0"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</a:p>
        </p:txBody>
      </p:sp>
      <p:sp>
        <p:nvSpPr>
          <p:cNvPr id="104859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8750" lnSpcReduction="20000"/>
          </a:bodyPr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Learning Objectives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Justification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Research manuscripts</a:t>
            </a:r>
          </a:p>
          <a:p>
            <a:r>
              <a:rPr dirty="0" lang="en-US" err="1">
                <a:latin typeface="Arial" panose="020B0604020202020204" pitchFamily="34" charset="0"/>
                <a:cs typeface="Arial" panose="020B0604020202020204" pitchFamily="34" charset="0"/>
              </a:rPr>
              <a:t>IMRaD</a:t>
            </a:r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 Structure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Abstract/title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Journal search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Considerations for journal selection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Ethical issues in writing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Recommendation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r>
              <a:rPr dirty="0" lang="en-US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indent="0" marL="0">
              <a:buNone/>
            </a:pPr>
            <a:endParaRPr dirty="0" lang="en-US"/>
          </a:p>
          <a:p>
            <a:endParaRPr dirty="0" lang="en-US"/>
          </a:p>
        </p:txBody>
      </p:sp>
      <p:sp>
        <p:nvSpPr>
          <p:cNvPr id="104859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</a:t>
            </a:r>
          </a:p>
          <a:p>
            <a:endParaRPr dirty="0" lang="en-US"/>
          </a:p>
        </p:txBody>
      </p:sp>
      <p:sp>
        <p:nvSpPr>
          <p:cNvPr id="104859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7" name="Title 1"/>
          <p:cNvSpPr>
            <a:spLocks noGrp="1"/>
          </p:cNvSpPr>
          <p:nvPr>
            <p:ph type="title"/>
          </p:nvPr>
        </p:nvSpPr>
        <p:spPr>
          <a:xfrm>
            <a:off x="7088" y="12405"/>
            <a:ext cx="8229600" cy="1143000"/>
          </a:xfrm>
        </p:spPr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Revision</a:t>
            </a:r>
          </a:p>
        </p:txBody>
      </p:sp>
      <p:sp>
        <p:nvSpPr>
          <p:cNvPr id="1048688" name="Content Placeholder 2"/>
          <p:cNvSpPr>
            <a:spLocks noGrp="1"/>
          </p:cNvSpPr>
          <p:nvPr>
            <p:ph idx="1"/>
          </p:nvPr>
        </p:nvSpPr>
        <p:spPr>
          <a:xfrm>
            <a:off x="152400" y="1155405"/>
            <a:ext cx="8610600" cy="5321595"/>
          </a:xfrm>
        </p:spPr>
        <p:txBody>
          <a:bodyPr>
            <a:normAutofit fontScale="31250" lnSpcReduction="20000"/>
          </a:bodyPr>
          <a:p>
            <a:pPr>
              <a:spcBef>
                <a:spcPct val="0"/>
              </a:spcBef>
              <a:spcAft>
                <a:spcPts val="2400"/>
              </a:spcAft>
            </a:pPr>
            <a:r>
              <a:rPr altLang="en-US" dirty="0" sz="9600" lang="en-US">
                <a:latin typeface="Arial" panose="020B0604020202020204" pitchFamily="34" charset="0"/>
                <a:cs typeface="Arial" panose="020B0604020202020204" pitchFamily="34" charset="0"/>
              </a:rPr>
              <a:t>Create your plan</a:t>
            </a:r>
          </a:p>
          <a:p>
            <a:pPr>
              <a:spcBef>
                <a:spcPct val="0"/>
              </a:spcBef>
              <a:spcAft>
                <a:spcPts val="2400"/>
              </a:spcAft>
            </a:pPr>
            <a:r>
              <a:rPr altLang="en-US" dirty="0" sz="9600" lang="en-US">
                <a:latin typeface="Arial" panose="020B0604020202020204" pitchFamily="34" charset="0"/>
                <a:cs typeface="Arial" panose="020B0604020202020204" pitchFamily="34" charset="0"/>
              </a:rPr>
              <a:t>Choose an appropriate journal </a:t>
            </a:r>
          </a:p>
          <a:p>
            <a:pPr>
              <a:spcBef>
                <a:spcPct val="0"/>
              </a:spcBef>
              <a:spcAft>
                <a:spcPts val="2400"/>
              </a:spcAft>
            </a:pPr>
            <a:r>
              <a:rPr altLang="en-US" dirty="0" sz="9600" lang="en-US">
                <a:latin typeface="Arial" panose="020B0604020202020204" pitchFamily="34" charset="0"/>
                <a:cs typeface="Arial" panose="020B0604020202020204" pitchFamily="34" charset="0"/>
              </a:rPr>
              <a:t>Choose a master manuscript</a:t>
            </a:r>
          </a:p>
          <a:p>
            <a:pPr>
              <a:spcBef>
                <a:spcPct val="0"/>
              </a:spcBef>
              <a:spcAft>
                <a:spcPts val="2400"/>
              </a:spcAft>
            </a:pPr>
            <a:r>
              <a:rPr altLang="en-US" dirty="0" sz="9600" lang="en-US">
                <a:latin typeface="Arial" panose="020B0604020202020204" pitchFamily="34" charset="0"/>
                <a:cs typeface="Arial" panose="020B0604020202020204" pitchFamily="34" charset="0"/>
              </a:rPr>
              <a:t>Ensure you meet  the specified journal’s requirements</a:t>
            </a:r>
          </a:p>
          <a:p>
            <a:pPr>
              <a:spcBef>
                <a:spcPct val="0"/>
              </a:spcBef>
              <a:spcAft>
                <a:spcPts val="2400"/>
              </a:spcAft>
            </a:pPr>
            <a:r>
              <a:rPr altLang="en-US" dirty="0" sz="9600" lang="en-US">
                <a:latin typeface="Arial" panose="020B0604020202020204" pitchFamily="34" charset="0"/>
                <a:cs typeface="Arial" panose="020B0604020202020204" pitchFamily="34" charset="0"/>
              </a:rPr>
              <a:t>Standardized reporting guidelines</a:t>
            </a:r>
          </a:p>
          <a:p>
            <a:pPr>
              <a:spcBef>
                <a:spcPct val="0"/>
              </a:spcBef>
              <a:spcAft>
                <a:spcPts val="2400"/>
              </a:spcAft>
            </a:pPr>
            <a:r>
              <a:rPr altLang="en-US" dirty="0" sz="9600" lang="en-US">
                <a:latin typeface="Arial" panose="020B0604020202020204" pitchFamily="34" charset="0"/>
                <a:cs typeface="Arial" panose="020B0604020202020204" pitchFamily="34" charset="0"/>
              </a:rPr>
              <a:t>Order of writing different sections of the paper</a:t>
            </a:r>
          </a:p>
          <a:p>
            <a:pPr>
              <a:spcBef>
                <a:spcPct val="0"/>
              </a:spcBef>
              <a:spcAft>
                <a:spcPts val="2400"/>
              </a:spcAft>
            </a:pPr>
            <a:r>
              <a:rPr altLang="en-US" dirty="0" sz="9600" lang="en-US">
                <a:latin typeface="Arial" panose="020B0604020202020204" pitchFamily="34" charset="0"/>
                <a:cs typeface="Arial" panose="020B0604020202020204" pitchFamily="34" charset="0"/>
              </a:rPr>
              <a:t>Cover letter, title page</a:t>
            </a:r>
          </a:p>
          <a:p>
            <a:pPr>
              <a:spcBef>
                <a:spcPct val="0"/>
              </a:spcBef>
              <a:spcAft>
                <a:spcPts val="2400"/>
              </a:spcAft>
            </a:pPr>
            <a:r>
              <a:rPr altLang="en-US" dirty="0" sz="9600" lang="en-US">
                <a:latin typeface="Arial" panose="020B0604020202020204" pitchFamily="34" charset="0"/>
                <a:cs typeface="Arial" panose="020B0604020202020204" pitchFamily="34" charset="0"/>
              </a:rPr>
              <a:t>ORCID number, list of co-authors names, affiliations and emails</a:t>
            </a:r>
          </a:p>
          <a:p>
            <a:pPr>
              <a:spcBef>
                <a:spcPct val="0"/>
              </a:spcBef>
              <a:spcAft>
                <a:spcPts val="2400"/>
              </a:spcAft>
            </a:pPr>
            <a:r>
              <a:rPr altLang="en-US" b="1" dirty="0" sz="9600" lang="en-US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Proceed to the submission process</a:t>
            </a:r>
            <a:r>
              <a:rPr altLang="en-US" dirty="0" sz="9600" lang="en-US">
                <a:latin typeface="Arial" panose="020B0604020202020204" pitchFamily="34" charset="0"/>
                <a:cs typeface="Arial" panose="020B0604020202020204" pitchFamily="34" charset="0"/>
              </a:rPr>
              <a:t>: Online/email</a:t>
            </a:r>
          </a:p>
          <a:p>
            <a:pPr indent="0" marL="0">
              <a:spcBef>
                <a:spcPct val="0"/>
              </a:spcBef>
              <a:spcAft>
                <a:spcPts val="2400"/>
              </a:spcAft>
              <a:buNone/>
            </a:pPr>
            <a:endParaRPr altLang="en-US" dirty="0" sz="3200"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 lang="en-US"/>
          </a:p>
        </p:txBody>
      </p:sp>
      <p:sp>
        <p:nvSpPr>
          <p:cNvPr id="104868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" y="6845595"/>
            <a:ext cx="7086600" cy="381000"/>
          </a:xfrm>
        </p:spPr>
        <p:txBody>
          <a:bodyPr/>
          <a:p>
            <a:r>
              <a:rPr dirty="0"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9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20</a:t>
            </a:fld>
            <a:endParaRPr dirty="0"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</a:p>
        </p:txBody>
      </p:sp>
      <p:sp>
        <p:nvSpPr>
          <p:cNvPr id="104869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Lack of interest in research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Poor writer’s skills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Lack of time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Inadequacy of funds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Lack of research guiding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Lack of institution/library access: HINARI</a:t>
            </a:r>
          </a:p>
          <a:p>
            <a:endParaRPr dirty="0" sz="2800"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 lang="en-US"/>
          </a:p>
        </p:txBody>
      </p:sp>
      <p:sp>
        <p:nvSpPr>
          <p:cNvPr id="104869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9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21</a:t>
            </a:fld>
            <a:endParaRPr dirty="0"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Recommendation</a:t>
            </a:r>
          </a:p>
        </p:txBody>
      </p:sp>
      <p:sp>
        <p:nvSpPr>
          <p:cNvPr id="104869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5625" lnSpcReduction="20000"/>
          </a:bodyPr>
          <a:p>
            <a:pPr indent="0" marL="0">
              <a:buNone/>
            </a:pPr>
            <a:r>
              <a:rPr b="1"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Individual level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Develop interest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Attend manuscript workshops/seminars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Online courses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Get affiliated with a research team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Networking/Collaborate with your colleagues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Grant hunting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Time management</a:t>
            </a:r>
          </a:p>
          <a:p>
            <a:pPr indent="0" marL="0">
              <a:buNone/>
            </a:pPr>
            <a:r>
              <a:rPr b="1"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Departmental level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Reinforcing mentorship</a:t>
            </a:r>
          </a:p>
          <a:p>
            <a:pPr indent="0" marL="0">
              <a:buNone/>
            </a:pPr>
            <a:r>
              <a:rPr b="1"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Administrative level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Organization of manuscript seminars</a:t>
            </a:r>
          </a:p>
          <a:p>
            <a:r>
              <a:rPr dirty="0" sz="3400" lang="en-US">
                <a:latin typeface="Arial" panose="020B0604020202020204" pitchFamily="34" charset="0"/>
                <a:cs typeface="Arial" panose="020B0604020202020204" pitchFamily="34" charset="0"/>
              </a:rPr>
              <a:t>Availability of institutional/library access to subscribed articles</a:t>
            </a:r>
          </a:p>
          <a:p>
            <a:endParaRPr dirty="0" lang="en-US"/>
          </a:p>
        </p:txBody>
      </p:sp>
      <p:sp>
        <p:nvSpPr>
          <p:cNvPr id="104869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9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22</a:t>
            </a:fld>
            <a:endParaRPr dirty="0"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104870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dirty="0" sz="2400" lang="en-GB">
                <a:latin typeface="Arial" panose="020B0604020202020204" pitchFamily="34" charset="0"/>
                <a:cs typeface="Arial" panose="020B0604020202020204" pitchFamily="34" charset="0"/>
              </a:rPr>
              <a:t>If the paper does not elicit any enthusiasm in your study, it is unlikely that a journal will consider publication</a:t>
            </a:r>
          </a:p>
          <a:p>
            <a:r>
              <a:rPr dirty="0" sz="2400" lang="en-GB">
                <a:latin typeface="Arial" panose="020B0604020202020204" pitchFamily="34" charset="0"/>
                <a:cs typeface="Arial" panose="020B0604020202020204" pitchFamily="34" charset="0"/>
              </a:rPr>
              <a:t>The paper needs to be written concisely and has to stimulate the reader’s interest </a:t>
            </a:r>
          </a:p>
          <a:p>
            <a:r>
              <a:rPr dirty="0" sz="2400" lang="en-US">
                <a:latin typeface="Arial" panose="020B0604020202020204" pitchFamily="34" charset="0"/>
                <a:cs typeface="Arial" panose="020B0604020202020204" pitchFamily="34" charset="0"/>
              </a:rPr>
              <a:t>Appropriate journal selection should be prioritized</a:t>
            </a:r>
          </a:p>
          <a:p>
            <a:r>
              <a:rPr dirty="0" sz="2400" lang="en-US">
                <a:latin typeface="Arial" panose="020B0604020202020204" pitchFamily="34" charset="0"/>
                <a:cs typeface="Arial" panose="020B0604020202020204" pitchFamily="34" charset="0"/>
              </a:rPr>
              <a:t>Always review the final version of the manuscript before you log into the submission process</a:t>
            </a:r>
          </a:p>
        </p:txBody>
      </p:sp>
      <p:sp>
        <p:nvSpPr>
          <p:cNvPr id="104870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70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23</a:t>
            </a:fld>
            <a:endParaRPr dirty="0"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Bibliography</a:t>
            </a:r>
          </a:p>
        </p:txBody>
      </p:sp>
      <p:sp>
        <p:nvSpPr>
          <p:cNvPr id="10487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8889" lnSpcReduction="20000"/>
          </a:bodyPr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AutoNum type="arabicPeriod"/>
            </a:pP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Visual Communication Guy. How to Organize a Paper: The </a:t>
            </a:r>
            <a:r>
              <a:rPr dirty="0" sz="1800" lang="en-US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IMRaD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Format [Internet]. [accessed 2022 Mar 5]. Available from: 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1"/>
              </a:rPr>
              <a:t>https://thevisualcommunicationguy.com/writing/how-to-organize-a-paper/how-to-organize-a-paper-the-imrad-format/</a:t>
            </a:r>
            <a:endParaRPr dirty="0" sz="1800" lang="en-US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AutoNum type="arabicPeriod"/>
            </a:pP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Springer. Overview of </a:t>
            </a:r>
            <a:r>
              <a:rPr dirty="0" sz="1800" lang="en-US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IMRaD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structure [Internet]. Springer. 2020 [accessed 2022 Mar 5]. p. 1. Available from: 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https://www.springer.com/gp/authors-editors/journal-author/overview-of-imrad-structure/1408</a:t>
            </a:r>
            <a:endParaRPr dirty="0" sz="1800" lang="en-US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AutoNum type="arabicPeriod"/>
            </a:pPr>
            <a:r>
              <a:rPr dirty="0" sz="1800" lang="en-US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Alfakih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DAH. A Training Program to Enhance Postgraduate Students’ Research Skills in Preparing a Research Proposal in the Field of Curriculum and Instruction Methods of Arabic Language. IOSR J Res Method Educ. 2017;07(03):01–6. 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AutoNum type="arabicPeriod" startAt="4"/>
            </a:pPr>
            <a:r>
              <a:rPr dirty="0" sz="1800" lang="en-US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Springer_Nature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Green or Gold routes to open access [Internet]. Springer. 2021 [accessed 2022 Mar 3]. Available from: 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https://www.springernature.com/gp/open-research/about/green-or-gold-routes-to-oa</a:t>
            </a:r>
            <a:endParaRPr dirty="0" sz="1800" lang="en-US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AutoNum type="arabicPeriod" startAt="4"/>
            </a:pPr>
            <a:r>
              <a:rPr dirty="0" sz="1800" lang="en-US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Bavdekar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SB. Authorship issues. Lung India. 2012;29(1):76–80. 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AutoNum type="arabicPeriod" startAt="4"/>
            </a:pP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 F, </a:t>
            </a:r>
            <a:r>
              <a:rPr dirty="0" sz="1800" lang="en-US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Qasem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A, </a:t>
            </a:r>
            <a:r>
              <a:rPr dirty="0" sz="1800" lang="en-US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Zayid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IM, Journal E. The Challenges and Problems faced </a:t>
            </a:r>
            <a:r>
              <a:rPr dirty="0" sz="1800" lang="en-US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Students  in </a:t>
            </a:r>
            <a:r>
              <a:rPr dirty="0" sz="1800" lang="en-US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early </a:t>
            </a:r>
            <a:r>
              <a:rPr dirty="0" sz="1800" lang="en-US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tage </a:t>
            </a:r>
            <a:r>
              <a:rPr dirty="0" sz="1800" lang="en-US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 </a:t>
            </a:r>
            <a:r>
              <a:rPr dirty="0" sz="1800" lang="en-US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riting Research Projects In L2, University Of Bisha, Saudi Arabia. </a:t>
            </a:r>
            <a:r>
              <a:rPr dirty="0" sz="1800" lang="en-US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dirty="0" sz="1800" lang="en-U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 Spec Educ Res. 2019;0(0):33. 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AutoNum type="arabicPeriod" startAt="4"/>
            </a:pPr>
            <a:r>
              <a:rPr dirty="0" sz="1800" lang="en-US" err="1">
                <a:latin typeface="Arial" panose="020B0604020202020204" pitchFamily="34" charset="0"/>
                <a:cs typeface="Arial" panose="020B0604020202020204" pitchFamily="34" charset="0"/>
              </a:rPr>
              <a:t>Tullu</a:t>
            </a:r>
            <a:r>
              <a:rPr dirty="0" sz="1800" lang="en-US">
                <a:latin typeface="Arial" panose="020B0604020202020204" pitchFamily="34" charset="0"/>
                <a:cs typeface="Arial" panose="020B0604020202020204" pitchFamily="34" charset="0"/>
              </a:rPr>
              <a:t> M. Writing the title and abstract for a research paper: Being concise, precise, and meticulous is the key. Vol. 13, Saudi Journal of </a:t>
            </a:r>
            <a:r>
              <a:rPr dirty="0" sz="1800" lang="en-US" err="1">
                <a:latin typeface="Arial" panose="020B0604020202020204" pitchFamily="34" charset="0"/>
                <a:cs typeface="Arial" panose="020B0604020202020204" pitchFamily="34" charset="0"/>
              </a:rPr>
              <a:t>Anaesthesia</a:t>
            </a:r>
            <a:r>
              <a:rPr dirty="0" sz="1800" lang="en-US">
                <a:latin typeface="Arial" panose="020B0604020202020204" pitchFamily="34" charset="0"/>
                <a:cs typeface="Arial" panose="020B0604020202020204" pitchFamily="34" charset="0"/>
              </a:rPr>
              <a:t>. 2019. </a:t>
            </a:r>
          </a:p>
          <a:p>
            <a:pPr indent="0" marL="0">
              <a:buNone/>
            </a:pPr>
            <a:endParaRPr dirty="0" lang="en-US"/>
          </a:p>
        </p:txBody>
      </p:sp>
      <p:sp>
        <p:nvSpPr>
          <p:cNvPr id="104870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70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24</a:t>
            </a:fld>
            <a:endParaRPr dirty="0"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7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25</a:t>
            </a:fld>
            <a:endParaRPr dirty="0" lang="en-US"/>
          </a:p>
        </p:txBody>
      </p:sp>
      <p:pic>
        <p:nvPicPr>
          <p:cNvPr id="2097159" name="Picture 2"/>
          <p:cNvPicPr>
            <a:picLocks noChangeAspect="1" noGrp="1" noChangeArrowheads="1"/>
          </p:cNvPicPr>
          <p:nvPr>
            <p:ph idx="1"/>
          </p:nvPr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21336" y="304800"/>
            <a:ext cx="8945602" cy="6138404"/>
          </a:xfrm>
          <a:prstGeom prst="rect"/>
          <a:noFill/>
          <a:ln>
            <a:noFill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Learning Objectives</a:t>
            </a:r>
          </a:p>
        </p:txBody>
      </p:sp>
      <p:sp>
        <p:nvSpPr>
          <p:cNvPr id="104859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indent="0" marL="0">
              <a:buNone/>
            </a:pPr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At the end of this presentation, we should be able;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To identify the types of manuscripts, abstracts and titles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To describe how to present each section of a manuscript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To conduct journal search using different platforms</a:t>
            </a:r>
          </a:p>
          <a:p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To detect the ethical issues of concern while writing a scientific paper</a:t>
            </a:r>
          </a:p>
        </p:txBody>
      </p:sp>
      <p:sp>
        <p:nvSpPr>
          <p:cNvPr id="104859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59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3</a:t>
            </a:fld>
            <a:endParaRPr dirty="0"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104860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3750" lnSpcReduction="10000"/>
          </a:bodyPr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Field reports, factsheets, short communication, bulletins, newsletters, correspondence, letter to Editor, </a:t>
            </a:r>
            <a:r>
              <a:rPr altLang="en-US" b="1" dirty="0" lang="en-US">
                <a:latin typeface="Arial" panose="020B0604020202020204" pitchFamily="34" charset="0"/>
                <a:cs typeface="Arial" panose="020B0604020202020204" pitchFamily="34" charset="0"/>
              </a:rPr>
              <a:t>research manuscripts</a:t>
            </a:r>
          </a:p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Usually follows the </a:t>
            </a:r>
            <a:r>
              <a:rPr altLang="en-US" dirty="0" lang="en-US" err="1">
                <a:latin typeface="Arial" panose="020B0604020202020204" pitchFamily="34" charset="0"/>
                <a:cs typeface="Arial" panose="020B0604020202020204" pitchFamily="34" charset="0"/>
              </a:rPr>
              <a:t>IMRaD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 structure</a:t>
            </a:r>
          </a:p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Writing is thinking made visible: concepts, facts, ideas, conclusion and recommendation</a:t>
            </a:r>
          </a:p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Sequence: high-level outline</a:t>
            </a:r>
          </a:p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Guidelines (STROBE, PRISMA, CONSORT)</a:t>
            </a:r>
          </a:p>
          <a:p>
            <a:endParaRPr dirty="0" lang="en-US"/>
          </a:p>
          <a:p>
            <a:pPr indent="0" marL="0">
              <a:buNone/>
            </a:pPr>
            <a:endParaRPr dirty="0" lang="en-US"/>
          </a:p>
        </p:txBody>
      </p:sp>
      <p:sp>
        <p:nvSpPr>
          <p:cNvPr id="104860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Centre, Umuahia Abia State</a:t>
            </a:r>
          </a:p>
          <a:p>
            <a:endParaRPr dirty="0" lang="en-US"/>
          </a:p>
        </p:txBody>
      </p:sp>
      <p:sp>
        <p:nvSpPr>
          <p:cNvPr id="104860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</p:spPr>
        <p:txBody>
          <a:bodyPr>
            <a:normAutofit/>
          </a:bodyPr>
          <a:p>
            <a:pPr algn="l"/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Justification</a:t>
            </a:r>
          </a:p>
        </p:txBody>
      </p:sp>
      <p:sp>
        <p:nvSpPr>
          <p:cNvPr id="104860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Record your work</a:t>
            </a:r>
          </a:p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Share your findings</a:t>
            </a:r>
          </a:p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Present new ideas, hypotheses, models</a:t>
            </a:r>
          </a:p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Help improve the health, safety, and well-being of the population</a:t>
            </a:r>
          </a:p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Improve your writing skills</a:t>
            </a:r>
          </a:p>
          <a:p>
            <a:pPr eaLnBrk="1" hangingPunct="1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Build your resume</a:t>
            </a:r>
          </a:p>
          <a:p>
            <a:endParaRPr dirty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0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Department of Community Medicine, Federal Medical Centre Umuahia, Abia State</a:t>
            </a:r>
          </a:p>
          <a:p>
            <a:endParaRPr dirty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fld>
            <a:endParaRPr dirty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97153" name="Picture 4" descr="Some advice on how to navigate the scientific publication maze - Geospatial  Ecology of Marine Megafauna Laboratory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>
          <a:xfrm>
            <a:off x="5029200" y="106028"/>
            <a:ext cx="3657600" cy="2749884"/>
          </a:xfrm>
          <a:prstGeom prst="rect"/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Research Manuscripts</a:t>
            </a:r>
          </a:p>
        </p:txBody>
      </p:sp>
      <p:sp>
        <p:nvSpPr>
          <p:cNvPr id="104861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4375" lnSpcReduction="20000"/>
          </a:bodyPr>
          <a:p>
            <a:pPr>
              <a:spcBef>
                <a:spcPct val="0"/>
              </a:spcBef>
              <a:spcAft>
                <a:spcPts val="180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A manuscript is essentially the </a:t>
            </a:r>
            <a:r>
              <a:rPr altLang="en-US" b="1" dirty="0" lang="en-US" u="sng">
                <a:solidFill>
                  <a:srgbClr val="2929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earliest draft 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of a project/dissertation or a research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It is the </a:t>
            </a:r>
            <a:r>
              <a:rPr altLang="en-US" b="1" dirty="0" lang="en-US" u="sng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unpublished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 version of a project/dissertation submitted to agents and editors for publication consideration</a:t>
            </a:r>
          </a:p>
          <a:p>
            <a:pPr>
              <a:spcBef>
                <a:spcPct val="0"/>
              </a:spcBef>
              <a:spcAft>
                <a:spcPts val="1800"/>
              </a:spcAft>
            </a:pPr>
            <a:r>
              <a:rPr altLang="en-US" b="1" dirty="0" lang="en-US">
                <a:latin typeface="Arial" panose="020B0604020202020204" pitchFamily="34" charset="0"/>
                <a:cs typeface="Arial" panose="020B0604020202020204" pitchFamily="34" charset="0"/>
              </a:rPr>
              <a:t>Types of Manuscripts: </a:t>
            </a:r>
          </a:p>
          <a:p>
            <a:pPr eaLnBrk="1" hangingPunct="1" indent="0" marL="0">
              <a:buNone/>
            </a:pPr>
            <a:r>
              <a:rPr altLang="en-US" b="1" dirty="0" lang="en-US">
                <a:latin typeface="Arial" panose="020B0604020202020204" pitchFamily="34" charset="0"/>
                <a:cs typeface="Arial" panose="020B0604020202020204" pitchFamily="34" charset="0"/>
              </a:rPr>
              <a:t>-Methods paper: 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describes a new or improved method</a:t>
            </a:r>
          </a:p>
          <a:p>
            <a:pPr eaLnBrk="1" hangingPunct="1" indent="0" marL="0">
              <a:buNone/>
            </a:pPr>
            <a:r>
              <a:rPr altLang="en-US" b="1" dirty="0" lang="en-US">
                <a:latin typeface="Arial" panose="020B0604020202020204" pitchFamily="34" charset="0"/>
                <a:cs typeface="Arial" panose="020B0604020202020204" pitchFamily="34" charset="0"/>
              </a:rPr>
              <a:t>-Descriptive paper: 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describes a newly discovered object, such as a structure</a:t>
            </a:r>
          </a:p>
          <a:p>
            <a:pPr eaLnBrk="1" hangingPunct="1" indent="0" marL="0">
              <a:buNone/>
            </a:pPr>
            <a:r>
              <a:rPr altLang="en-US" b="1" dirty="0" lang="en-US">
                <a:latin typeface="Arial" panose="020B0604020202020204" pitchFamily="34" charset="0"/>
                <a:cs typeface="Arial" panose="020B0604020202020204" pitchFamily="34" charset="0"/>
              </a:rPr>
              <a:t>-Hypothesis-testing paper: 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most common type</a:t>
            </a:r>
            <a:endParaRPr dirty="0"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861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1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6</a:t>
            </a:fld>
            <a:endParaRPr dirty="0"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 err="1">
                <a:latin typeface="Arial" panose="020B0604020202020204" pitchFamily="34" charset="0"/>
                <a:cs typeface="Arial" panose="020B0604020202020204" pitchFamily="34" charset="0"/>
              </a:rPr>
              <a:t>IMRaD</a:t>
            </a:r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 Structure</a:t>
            </a:r>
          </a:p>
        </p:txBody>
      </p:sp>
      <p:sp>
        <p:nvSpPr>
          <p:cNvPr id="104861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sz="2800"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ntroduction (this was the problem)</a:t>
            </a:r>
          </a:p>
          <a:p>
            <a:r>
              <a:rPr dirty="0" sz="2800"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ethods and </a:t>
            </a:r>
            <a:r>
              <a:rPr dirty="0" sz="2800"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aterials (this is what we did)</a:t>
            </a:r>
          </a:p>
          <a:p>
            <a:r>
              <a:rPr dirty="0" sz="2800"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esults (this is what we found) </a:t>
            </a:r>
            <a:r>
              <a:rPr dirty="0" sz="2800"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nd </a:t>
            </a:r>
          </a:p>
          <a:p>
            <a:r>
              <a:rPr dirty="0" sz="2800"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dirty="0" sz="2800" lang="en-US">
                <a:latin typeface="Arial" panose="020B0604020202020204" pitchFamily="34" charset="0"/>
                <a:cs typeface="Arial" panose="020B0604020202020204" pitchFamily="34" charset="0"/>
              </a:rPr>
              <a:t>iscussion (this is how we interpret it)</a:t>
            </a:r>
          </a:p>
          <a:p>
            <a:pPr indent="0" marL="0">
              <a:buNone/>
            </a:pPr>
            <a:endParaRPr dirty="0" lang="en-US"/>
          </a:p>
        </p:txBody>
      </p:sp>
      <p:sp>
        <p:nvSpPr>
          <p:cNvPr id="104861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7</a:t>
            </a:fld>
            <a:endParaRPr dirty="0"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3600" lang="en-US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dirty="0" sz="3600" lang="en-US" err="1">
                <a:latin typeface="Arial" panose="020B0604020202020204" pitchFamily="34" charset="0"/>
                <a:cs typeface="Arial" panose="020B0604020202020204" pitchFamily="34" charset="0"/>
              </a:rPr>
              <a:t>MRaD</a:t>
            </a:r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 -Introduction</a:t>
            </a:r>
          </a:p>
        </p:txBody>
      </p:sp>
      <p:sp>
        <p:nvSpPr>
          <p:cNvPr id="10486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4516" lnSpcReduction="20000"/>
          </a:bodyPr>
          <a:p>
            <a:pPr algn="just"/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What is the public health problem/hypothesis/question and why should anyone care?</a:t>
            </a:r>
          </a:p>
          <a:p>
            <a:pPr algn="just" eaLnBrk="1" hangingPunct="1">
              <a:lnSpc>
                <a:spcPct val="90000"/>
              </a:lnSpc>
            </a:pPr>
            <a:r>
              <a:rPr altLang="en-US" dirty="0" sz="3200" lang="en-US">
                <a:latin typeface="Arial" panose="020B0604020202020204" pitchFamily="34" charset="0"/>
                <a:cs typeface="Arial" panose="020B0604020202020204" pitchFamily="34" charset="0"/>
              </a:rPr>
              <a:t>Convince audience that the study has information that is NEW and USEFUL</a:t>
            </a:r>
          </a:p>
          <a:p>
            <a:pPr algn="just">
              <a:lnSpc>
                <a:spcPct val="90000"/>
              </a:lnSpc>
            </a:pP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Funnel description: from known to unknown to question</a:t>
            </a:r>
          </a:p>
          <a:p>
            <a:pPr algn="just">
              <a:lnSpc>
                <a:spcPct val="90000"/>
              </a:lnSpc>
            </a:pPr>
            <a:r>
              <a:rPr altLang="en-US" dirty="0" sz="3200" lang="en-US">
                <a:latin typeface="Arial" panose="020B0604020202020204" pitchFamily="34" charset="0"/>
                <a:cs typeface="Arial" panose="020B0604020202020204" pitchFamily="34" charset="0"/>
              </a:rPr>
              <a:t>Provide background information about topic (what is known)</a:t>
            </a:r>
          </a:p>
          <a:p>
            <a:pPr algn="just" eaLnBrk="1" hangingPunct="1">
              <a:lnSpc>
                <a:spcPct val="90000"/>
              </a:lnSpc>
            </a:pPr>
            <a:r>
              <a:rPr altLang="en-US" dirty="0" sz="3200" lang="en-US">
                <a:latin typeface="Arial" panose="020B0604020202020204" pitchFamily="34" charset="0"/>
                <a:cs typeface="Arial" panose="020B0604020202020204" pitchFamily="34" charset="0"/>
              </a:rPr>
              <a:t>Provide the rationale for the study: why study is needed in first place (what is unknown)</a:t>
            </a:r>
          </a:p>
          <a:p>
            <a:pPr algn="just" eaLnBrk="1" hangingPunct="1">
              <a:lnSpc>
                <a:spcPct val="90000"/>
              </a:lnSpc>
            </a:pPr>
            <a:r>
              <a:rPr altLang="en-US" dirty="0" sz="3200" lang="en-US">
                <a:latin typeface="Arial" panose="020B0604020202020204" pitchFamily="34" charset="0"/>
                <a:cs typeface="Arial" panose="020B0604020202020204" pitchFamily="34" charset="0"/>
              </a:rPr>
              <a:t>Present study objective</a:t>
            </a:r>
          </a:p>
          <a:p>
            <a:pPr algn="just" eaLnBrk="1" hangingPunct="1">
              <a:lnSpc>
                <a:spcPct val="90000"/>
              </a:lnSpc>
            </a:pPr>
            <a:r>
              <a:rPr altLang="en-US" dirty="0" sz="3200" lang="en-US">
                <a:latin typeface="Arial" panose="020B0604020202020204" pitchFamily="34" charset="0"/>
                <a:cs typeface="Arial" panose="020B0604020202020204" pitchFamily="34" charset="0"/>
              </a:rPr>
              <a:t>Use past tense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, except when referring to established facts</a:t>
            </a:r>
            <a:r>
              <a:rPr altLang="en-US" dirty="0" sz="3200" lang="en-US">
                <a:latin typeface="Arial" panose="020B0604020202020204" pitchFamily="34" charset="0"/>
                <a:cs typeface="Arial" panose="020B0604020202020204" pitchFamily="34" charset="0"/>
              </a:rPr>
              <a:t>, KISS</a:t>
            </a:r>
          </a:p>
          <a:p>
            <a:pPr algn="just">
              <a:lnSpc>
                <a:spcPct val="90000"/>
              </a:lnSpc>
            </a:pPr>
            <a:r>
              <a:rPr dirty="0" sz="3100" lang="en-GB">
                <a:latin typeface="Arial" panose="020B0604020202020204" pitchFamily="34" charset="0"/>
                <a:cs typeface="Arial" panose="020B0604020202020204" pitchFamily="34" charset="0"/>
              </a:rPr>
              <a:t>The last sentence will spell out the aim/objective (SMART)/hypothesis of the work</a:t>
            </a:r>
            <a:endParaRPr altLang="en-US" dirty="0" sz="3100"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altLang="en-US" dirty="0"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altLang="en-US" dirty="0" sz="3200" lang="en-US">
                <a:latin typeface="Arial" panose="020B0604020202020204" pitchFamily="34" charset="0"/>
                <a:cs typeface="Arial" panose="020B0604020202020204" pitchFamily="34" charset="0"/>
              </a:rPr>
              <a:t>ver reference, go off tangent,</a:t>
            </a:r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 answer your hypothesis</a:t>
            </a:r>
          </a:p>
          <a:p>
            <a:pPr algn="just" eaLnBrk="1" hangingPunct="1">
              <a:lnSpc>
                <a:spcPct val="90000"/>
              </a:lnSpc>
            </a:pPr>
            <a:r>
              <a:rPr altLang="en-US" dirty="0" sz="3200" lang="en-US">
                <a:latin typeface="Arial" panose="020B0604020202020204" pitchFamily="34" charset="0"/>
                <a:cs typeface="Arial" panose="020B0604020202020204" pitchFamily="34" charset="0"/>
              </a:rPr>
              <a:t>How long? how detailed? finding it hard (writer’s block)? Summary?</a:t>
            </a:r>
          </a:p>
          <a:p>
            <a:pPr algn="just"/>
            <a:endParaRPr altLang="en-US" b="1" dirty="0"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dirty="0" lang="en-US"/>
          </a:p>
        </p:txBody>
      </p:sp>
      <p:sp>
        <p:nvSpPr>
          <p:cNvPr id="104862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8</a:t>
            </a:fld>
            <a:endParaRPr dirty="0"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1"/>
          <p:cNvSpPr>
            <a:spLocks noGrp="1"/>
          </p:cNvSpPr>
          <p:nvPr>
            <p:ph type="title"/>
          </p:nvPr>
        </p:nvSpPr>
        <p:spPr>
          <a:xfrm>
            <a:off x="873176" y="248224"/>
            <a:ext cx="8229600" cy="1143000"/>
          </a:xfrm>
        </p:spPr>
        <p:txBody>
          <a:bodyPr>
            <a:normAutofit/>
          </a:bodyPr>
          <a:p>
            <a:r>
              <a:rPr b="1" dirty="0" sz="3600" lang="en-US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b="1" dirty="0" sz="3600" lang="en-US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b="1" dirty="0" sz="3600" lang="en-US" err="1">
                <a:latin typeface="Arial" panose="020B0604020202020204" pitchFamily="34" charset="0"/>
                <a:cs typeface="Arial" panose="020B0604020202020204" pitchFamily="34" charset="0"/>
              </a:rPr>
              <a:t>RaD</a:t>
            </a:r>
            <a:r>
              <a:rPr b="1" dirty="0" sz="3600" lang="en-US">
                <a:latin typeface="Arial" panose="020B0604020202020204" pitchFamily="34" charset="0"/>
                <a:cs typeface="Arial" panose="020B0604020202020204" pitchFamily="34" charset="0"/>
              </a:rPr>
              <a:t> –Methods 1/2</a:t>
            </a:r>
          </a:p>
        </p:txBody>
      </p:sp>
      <p:sp>
        <p:nvSpPr>
          <p:cNvPr id="1048627" name="Content Placeholder 2"/>
          <p:cNvSpPr>
            <a:spLocks noGrp="1"/>
          </p:cNvSpPr>
          <p:nvPr>
            <p:ph idx="1"/>
          </p:nvPr>
        </p:nvSpPr>
        <p:spPr>
          <a:xfrm>
            <a:off x="457200" y="1619864"/>
            <a:ext cx="8229600" cy="4525963"/>
          </a:xfrm>
        </p:spPr>
        <p:txBody>
          <a:bodyPr>
            <a:normAutofit fontScale="83871" lnSpcReduction="20000"/>
          </a:bodyPr>
          <a:p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How did you seek to answer it? </a:t>
            </a:r>
          </a:p>
          <a:p>
            <a:r>
              <a:rPr altLang="en-US" dirty="0" sz="3200" lang="pt-BR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“Engine Room” or the “Heart” of Scientific paper</a:t>
            </a:r>
          </a:p>
          <a:p>
            <a:r>
              <a:rPr altLang="en-US" dirty="0" lang="pt-BR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Permits repetition of the work</a:t>
            </a:r>
          </a:p>
          <a:p>
            <a:r>
              <a:rPr altLang="en-US" dirty="0" sz="3100" lang="pt-BR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Do not present results (exception Pyschology literature sometimes presents recruitment and subject description in Methods (e.g., paragraph 1 of Results)</a:t>
            </a:r>
            <a:endParaRPr altLang="en-US" dirty="0" sz="3200" lang="pt-BR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r>
              <a:rPr altLang="en-US" dirty="0" lang="pt-BR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However,</a:t>
            </a:r>
            <a:r>
              <a:rPr altLang="en-US" dirty="0" sz="3200" lang="pt-BR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should be linked to results</a:t>
            </a:r>
          </a:p>
          <a:p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Journal specific</a:t>
            </a:r>
          </a:p>
          <a:p>
            <a:r>
              <a:rPr altLang="en-US" dirty="0" lang="en-US">
                <a:latin typeface="Arial" panose="020B0604020202020204" pitchFamily="34" charset="0"/>
                <a:cs typeface="Arial" panose="020B0604020202020204" pitchFamily="34" charset="0"/>
              </a:rPr>
              <a:t>Study design, study setting (study area + site), study sample, measurement of variables, statistical analysis, data quality, ethical consideration</a:t>
            </a:r>
          </a:p>
          <a:p>
            <a:endParaRPr dirty="0" lang="en-US"/>
          </a:p>
        </p:txBody>
      </p:sp>
      <p:sp>
        <p:nvSpPr>
          <p:cNvPr id="104862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/>
              <a:t>Department of Community Medicine, Federal Medical Centre Umuahia, Abia State</a:t>
            </a:r>
          </a:p>
          <a:p>
            <a:endParaRPr dirty="0" lang="en-US"/>
          </a:p>
        </p:txBody>
      </p:sp>
      <p:sp>
        <p:nvSpPr>
          <p:cNvPr id="104862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091B594-7C0C-41ED-988C-12C742161F82}" type="slidenum">
              <a:rPr lang="en-US" smtClean="0"/>
              <a:t>9</a:t>
            </a:fld>
            <a:endParaRPr dirty="0" lang="en-US"/>
          </a:p>
        </p:txBody>
      </p:sp>
      <p:grpSp>
        <p:nvGrpSpPr>
          <p:cNvPr id="54" name="Group 4"/>
          <p:cNvGrpSpPr/>
          <p:nvPr/>
        </p:nvGrpSpPr>
        <p:grpSpPr bwMode="auto">
          <a:xfrm>
            <a:off x="152401" y="152400"/>
            <a:ext cx="2362200" cy="1390253"/>
            <a:chOff x="3068" y="1830"/>
            <a:chExt cx="2400" cy="1763"/>
          </a:xfrm>
        </p:grpSpPr>
        <p:pic>
          <p:nvPicPr>
            <p:cNvPr id="2097154" name="Picture 5" descr="turkey-sandwich.jpg"/>
            <p:cNvPicPr>
              <a:picLocks noChangeAspect="1" noChangeArrowheads="1"/>
            </p:cNvPicPr>
            <p:nvPr/>
          </p:nvPicPr>
          <p:blipFill>
            <a:blip xmlns:r="http://schemas.openxmlformats.org/officeDocument/2006/relationships" r:embed="rId1"/>
            <a:srcRect/>
            <a:stretch>
              <a:fillRect/>
            </a:stretch>
          </p:blipFill>
          <p:spPr bwMode="auto">
            <a:xfrm>
              <a:off x="3068" y="1835"/>
              <a:ext cx="2400" cy="1758"/>
            </a:xfrm>
            <a:prstGeom prst="rect"/>
            <a:noFill/>
            <a:ln>
              <a:noFill/>
            </a:ln>
          </p:spPr>
        </p:pic>
        <p:sp>
          <p:nvSpPr>
            <p:cNvPr id="1048630" name="Oval 6"/>
            <p:cNvSpPr>
              <a:spLocks noChangeArrowheads="1"/>
            </p:cNvSpPr>
            <p:nvPr/>
          </p:nvSpPr>
          <p:spPr bwMode="auto">
            <a:xfrm>
              <a:off x="3840" y="1830"/>
              <a:ext cx="552" cy="270"/>
            </a:xfrm>
            <a:prstGeom prst="ellipse"/>
            <a:solidFill>
              <a:srgbClr val="F8F8F8"/>
            </a:solidFill>
            <a:ln>
              <a:noFill/>
            </a:ln>
          </p:spPr>
          <p:txBody>
            <a:bodyPr anchor="ctr" wrap="none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indent="-285750" marL="7429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indent="-228600" marL="11430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indent="-228600" marL="16002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indent="-228600" marL="20574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eaLnBrk="0" fontAlgn="base" hangingPunct="0" indent="-228600" marL="251460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eaLnBrk="0" fontAlgn="base" hangingPunct="0" indent="-228600" marL="297180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eaLnBrk="0" fontAlgn="base" hangingPunct="0" indent="-228600" marL="342900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eaLnBrk="0" fontAlgn="base" hangingPunct="0" indent="-228600" marL="388620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altLang="en-US" sz="1800" lang="en-US">
                <a:solidFill>
                  <a:srgbClr val="000000"/>
                </a:solidFill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1048631" name="Arrow: Right 8"/>
          <p:cNvSpPr/>
          <p:nvPr/>
        </p:nvSpPr>
        <p:spPr>
          <a:xfrm>
            <a:off x="41224" y="674957"/>
            <a:ext cx="381000" cy="609600"/>
          </a:xfrm>
          <a:prstGeom prst="rightArrow"/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w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Company>Microsoft</Company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user</dc:creator>
  <cp:lastModifiedBy>Chidinma Amuzie</cp:lastModifiedBy>
  <dcterms:created xsi:type="dcterms:W3CDTF">2021-04-21T22:08:15Z</dcterms:created>
  <dcterms:modified xsi:type="dcterms:W3CDTF">2024-08-02T03:56:38Z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b7fd9cf6c5e4428aa1f2738ee371d69e</vt:lpwstr>
  </property>
</Properties>
</file>