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729" r:id="rId3"/>
    <p:sldId id="661" r:id="rId5"/>
    <p:sldId id="840" r:id="rId6"/>
    <p:sldId id="844" r:id="rId7"/>
    <p:sldId id="845" r:id="rId8"/>
    <p:sldId id="846" r:id="rId9"/>
    <p:sldId id="847" r:id="rId10"/>
    <p:sldId id="892" r:id="rId11"/>
    <p:sldId id="848" r:id="rId12"/>
    <p:sldId id="849" r:id="rId13"/>
    <p:sldId id="850" r:id="rId14"/>
    <p:sldId id="851" r:id="rId15"/>
    <p:sldId id="852" r:id="rId16"/>
    <p:sldId id="853" r:id="rId17"/>
    <p:sldId id="854" r:id="rId18"/>
    <p:sldId id="855" r:id="rId19"/>
    <p:sldId id="856" r:id="rId20"/>
    <p:sldId id="857" r:id="rId21"/>
    <p:sldId id="858" r:id="rId22"/>
    <p:sldId id="859" r:id="rId23"/>
    <p:sldId id="860" r:id="rId24"/>
    <p:sldId id="861" r:id="rId25"/>
    <p:sldId id="862" r:id="rId26"/>
    <p:sldId id="863" r:id="rId27"/>
    <p:sldId id="864" r:id="rId28"/>
    <p:sldId id="865" r:id="rId29"/>
    <p:sldId id="866" r:id="rId30"/>
    <p:sldId id="867" r:id="rId31"/>
    <p:sldId id="868" r:id="rId32"/>
    <p:sldId id="869" r:id="rId33"/>
    <p:sldId id="870" r:id="rId34"/>
    <p:sldId id="871" r:id="rId35"/>
    <p:sldId id="872" r:id="rId36"/>
    <p:sldId id="876" r:id="rId37"/>
    <p:sldId id="877" r:id="rId38"/>
    <p:sldId id="878" r:id="rId39"/>
    <p:sldId id="879" r:id="rId40"/>
    <p:sldId id="880" r:id="rId41"/>
    <p:sldId id="881" r:id="rId42"/>
    <p:sldId id="882" r:id="rId43"/>
    <p:sldId id="883" r:id="rId44"/>
    <p:sldId id="884" r:id="rId45"/>
    <p:sldId id="885" r:id="rId46"/>
    <p:sldId id="886" r:id="rId47"/>
    <p:sldId id="887" r:id="rId48"/>
    <p:sldId id="888" r:id="rId49"/>
    <p:sldId id="511" r:id="rId50"/>
    <p:sldId id="730" r:id="rId51"/>
    <p:sldId id="81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4434" autoAdjust="0"/>
  </p:normalViewPr>
  <p:slideViewPr>
    <p:cSldViewPr snapToGrid="0">
      <p:cViewPr varScale="1">
        <p:scale>
          <a:sx n="70" d="100"/>
          <a:sy n="70" d="100"/>
        </p:scale>
        <p:origin x="71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E302E-87AD-4FFA-A856-91F9A2B43BDF}" type="datetimeFigureOut">
              <a:rPr lang="en-IN" smtClean="0"/>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35DA1-6DE0-4C8D-8CEC-A575CE9FF441}" type="slidenum">
              <a:rPr lang="en-IN" smtClean="0"/>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420DE16-3D79-420C-B1D9-2C34A7C77F3D}" type="slidenum">
              <a:rPr lang="en-IN" smtClean="0"/>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18837754-B6AB-433C-9866-802C9629FE19}"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18837754-B6AB-433C-9866-802C9629FE19}" type="datetimeFigureOut">
              <a:rPr lang="en-IN" smtClean="0"/>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8837754-B6AB-433C-9866-802C9629FE19}" type="datetimeFigureOut">
              <a:rPr lang="en-IN" smtClean="0"/>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37754-B6AB-433C-9866-802C9629FE19}" type="datetimeFigureOut">
              <a:rPr lang="en-IN" smtClean="0"/>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8837754-B6AB-433C-9866-802C9629FE19}"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8837754-B6AB-433C-9866-802C9629FE19}"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837754-B6AB-433C-9866-802C9629FE19}" type="datetimeFigureOut">
              <a:rPr lang="en-IN" smtClean="0"/>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D84E543-5F6B-488C-8953-04B320F3DFC8}" type="slidenum">
              <a:rPr lang="en-IN" smtClean="0"/>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hyperlink" Target="mailto:profdrashokkumargupta@gmail.com"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hyperlink" Target="mailto:profdrashokkumargupta@gmail.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530" y="2294255"/>
            <a:ext cx="7524115" cy="933450"/>
          </a:xfrm>
        </p:spPr>
        <p:txBody>
          <a:bodyPr>
            <a:no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3" name="Subtitle 2"/>
          <p:cNvSpPr>
            <a:spLocks noGrp="1"/>
          </p:cNvSpPr>
          <p:nvPr>
            <p:ph type="subTitle" idx="1"/>
          </p:nvPr>
        </p:nvSpPr>
        <p:spPr>
          <a:xfrm>
            <a:off x="753144" y="3403498"/>
            <a:ext cx="8217316" cy="3439897"/>
          </a:xfrm>
        </p:spPr>
        <p:txBody>
          <a:bodyPr>
            <a:normAutofit fontScale="77500" lnSpcReduction="20000"/>
          </a:bodyPr>
          <a:lstStyle/>
          <a:p>
            <a:r>
              <a:rPr lang="en-US" sz="3600" b="1" i="1" dirty="0" smtClean="0">
                <a:solidFill>
                  <a:srgbClr val="00B0F0"/>
                </a:solidFill>
              </a:rPr>
              <a:t>By: Prof (Dr.) Ashok Kumar Gupta</a:t>
            </a:r>
            <a:br>
              <a:rPr lang="en-US" sz="3600" b="1" i="1" dirty="0" smtClean="0">
                <a:solidFill>
                  <a:srgbClr val="00B0F0"/>
                </a:solidFill>
              </a:rPr>
            </a:br>
            <a:r>
              <a:rPr lang="en-US" sz="2100" b="1" dirty="0">
                <a:solidFill>
                  <a:srgbClr val="FF0000"/>
                </a:solidFill>
              </a:rPr>
              <a:t>BE(MACT), M Tech (MANIT), PGDM (AIMA), DMS (NIM, New Delhi), LL B, </a:t>
            </a:r>
            <a:r>
              <a:rPr lang="en-US" sz="2100" b="1" dirty="0" err="1">
                <a:solidFill>
                  <a:srgbClr val="FF0000"/>
                </a:solidFill>
              </a:rPr>
              <a:t>Ph</a:t>
            </a:r>
            <a:r>
              <a:rPr lang="en-US" sz="2100" b="1" dirty="0">
                <a:solidFill>
                  <a:srgbClr val="FF0000"/>
                </a:solidFill>
              </a:rPr>
              <a:t> D (AISECT</a:t>
            </a:r>
            <a:r>
              <a:rPr lang="en-US" sz="2100" b="1" dirty="0" smtClean="0">
                <a:solidFill>
                  <a:srgbClr val="FF0000"/>
                </a:solidFill>
              </a:rPr>
              <a:t>)</a:t>
            </a:r>
            <a:br>
              <a:rPr lang="en-US" sz="2100" b="1" dirty="0" smtClean="0">
                <a:solidFill>
                  <a:srgbClr val="FF0000"/>
                </a:solidFill>
              </a:rPr>
            </a:br>
            <a:br>
              <a:rPr lang="en-US" sz="3600" b="1" i="1" dirty="0">
                <a:solidFill>
                  <a:srgbClr val="00B050"/>
                </a:solidFill>
              </a:rPr>
            </a:br>
            <a:r>
              <a:rPr lang="en-US" sz="3100" b="1" i="1" dirty="0" smtClean="0">
                <a:solidFill>
                  <a:srgbClr val="00B050"/>
                </a:solidFill>
                <a:latin typeface="Times New Roman" panose="02020603050405020304" pitchFamily="18" charset="0"/>
                <a:cs typeface="Times New Roman" panose="02020603050405020304" pitchFamily="18" charset="0"/>
              </a:rPr>
              <a:t>PROVOST-</a:t>
            </a:r>
            <a:r>
              <a:rPr lang="en-IN" sz="3100" b="1" dirty="0" smtClean="0">
                <a:solidFill>
                  <a:srgbClr val="00B050"/>
                </a:solidFill>
                <a:latin typeface="Times New Roman" panose="02020603050405020304" pitchFamily="18" charset="0"/>
                <a:cs typeface="Times New Roman" panose="02020603050405020304" pitchFamily="18" charset="0"/>
              </a:rPr>
              <a:t>World </a:t>
            </a:r>
            <a:r>
              <a:rPr lang="en-IN" sz="3100" b="1" dirty="0">
                <a:solidFill>
                  <a:srgbClr val="00B050"/>
                </a:solidFill>
                <a:latin typeface="Times New Roman" panose="02020603050405020304" pitchFamily="18" charset="0"/>
                <a:cs typeface="Times New Roman" panose="02020603050405020304" pitchFamily="18" charset="0"/>
              </a:rPr>
              <a:t>Innovators University (WIU</a:t>
            </a:r>
            <a:r>
              <a:rPr lang="en-IN" sz="3100" b="1" dirty="0" smtClean="0">
                <a:solidFill>
                  <a:srgbClr val="00B050"/>
                </a:solidFill>
                <a:latin typeface="Times New Roman" panose="02020603050405020304" pitchFamily="18" charset="0"/>
                <a:cs typeface="Times New Roman" panose="02020603050405020304" pitchFamily="18" charset="0"/>
              </a:rPr>
              <a:t>®)</a:t>
            </a:r>
            <a:r>
              <a:rPr lang="en-US" sz="3100" b="1" i="1" dirty="0">
                <a:solidFill>
                  <a:srgbClr val="00B050"/>
                </a:solidFill>
                <a:latin typeface="Times New Roman" panose="02020603050405020304" pitchFamily="18" charset="0"/>
                <a:cs typeface="Times New Roman" panose="02020603050405020304" pitchFamily="18" charset="0"/>
              </a:rPr>
              <a:t>,</a:t>
            </a:r>
            <a:br>
              <a:rPr lang="en-US" sz="3100" b="1" i="1" dirty="0" smtClean="0">
                <a:solidFill>
                  <a:srgbClr val="00B050"/>
                </a:solidFill>
                <a:latin typeface="Times New Roman" panose="02020603050405020304" pitchFamily="18" charset="0"/>
                <a:cs typeface="Times New Roman" panose="02020603050405020304" pitchFamily="18" charset="0"/>
              </a:rPr>
            </a:br>
            <a:r>
              <a:rPr lang="en-US" sz="3100" b="1" i="1" dirty="0" smtClean="0">
                <a:solidFill>
                  <a:srgbClr val="00B050"/>
                </a:solidFill>
                <a:latin typeface="Times New Roman" panose="02020603050405020304" pitchFamily="18" charset="0"/>
                <a:cs typeface="Times New Roman" panose="02020603050405020304" pitchFamily="18" charset="0"/>
              </a:rPr>
              <a:t>Chief Managing Director-RFI</a:t>
            </a:r>
            <a:br>
              <a:rPr lang="en-US" sz="3100" b="1" i="1" dirty="0" smtClean="0">
                <a:solidFill>
                  <a:srgbClr val="00B050"/>
                </a:solidFill>
                <a:latin typeface="Times New Roman" panose="02020603050405020304" pitchFamily="18" charset="0"/>
                <a:cs typeface="Times New Roman" panose="02020603050405020304" pitchFamily="18" charset="0"/>
              </a:rPr>
            </a:br>
            <a:r>
              <a:rPr lang="en-US" sz="3100" b="1" i="1" dirty="0" smtClean="0">
                <a:solidFill>
                  <a:srgbClr val="00B050"/>
                </a:solidFill>
                <a:latin typeface="Times New Roman" panose="02020603050405020304" pitchFamily="18" charset="0"/>
                <a:cs typeface="Times New Roman" panose="02020603050405020304" pitchFamily="18" charset="0"/>
              </a:rPr>
              <a:t>&amp;</a:t>
            </a:r>
            <a:br>
              <a:rPr lang="en-US" sz="3100" b="1" i="1" dirty="0">
                <a:solidFill>
                  <a:srgbClr val="00B050"/>
                </a:solidFill>
                <a:latin typeface="Times New Roman" panose="02020603050405020304" pitchFamily="18" charset="0"/>
                <a:cs typeface="Times New Roman" panose="02020603050405020304" pitchFamily="18" charset="0"/>
              </a:rPr>
            </a:br>
            <a:r>
              <a:rPr lang="en-US" sz="3100" b="1" dirty="0" err="1">
                <a:solidFill>
                  <a:srgbClr val="00B050"/>
                </a:solidFill>
                <a:latin typeface="Times New Roman" panose="02020603050405020304" pitchFamily="18" charset="0"/>
                <a:cs typeface="Times New Roman" panose="02020603050405020304" pitchFamily="18" charset="0"/>
              </a:rPr>
              <a:t>Satpuda</a:t>
            </a:r>
            <a:r>
              <a:rPr lang="en-US" sz="3100" b="1" dirty="0">
                <a:solidFill>
                  <a:srgbClr val="00B050"/>
                </a:solidFill>
                <a:latin typeface="Times New Roman" panose="02020603050405020304" pitchFamily="18" charset="0"/>
                <a:cs typeface="Times New Roman" panose="02020603050405020304" pitchFamily="18" charset="0"/>
              </a:rPr>
              <a:t> </a:t>
            </a:r>
            <a:r>
              <a:rPr lang="en-US" sz="3100" b="1" dirty="0" smtClean="0">
                <a:solidFill>
                  <a:srgbClr val="00B050"/>
                </a:solidFill>
                <a:latin typeface="Times New Roman" panose="02020603050405020304" pitchFamily="18" charset="0"/>
                <a:cs typeface="Times New Roman" panose="02020603050405020304" pitchFamily="18" charset="0"/>
              </a:rPr>
              <a:t>Group of Institutions </a:t>
            </a:r>
            <a:r>
              <a:rPr lang="en-US" sz="3100" b="1" dirty="0" smtClean="0">
                <a:solidFill>
                  <a:srgbClr val="00B050"/>
                </a:solidFill>
                <a:latin typeface="Times New Roman" panose="02020603050405020304" pitchFamily="18" charset="0"/>
                <a:cs typeface="Times New Roman" panose="02020603050405020304" pitchFamily="18" charset="0"/>
              </a:rPr>
              <a:t>– </a:t>
            </a:r>
            <a:r>
              <a:rPr lang="en-US" sz="3100" b="1" dirty="0" err="1" smtClean="0">
                <a:solidFill>
                  <a:srgbClr val="00B050"/>
                </a:solidFill>
                <a:latin typeface="Times New Roman" panose="02020603050405020304" pitchFamily="18" charset="0"/>
                <a:cs typeface="Times New Roman" panose="02020603050405020304" pitchFamily="18" charset="0"/>
              </a:rPr>
              <a:t>Balaghat</a:t>
            </a:r>
            <a:r>
              <a:rPr lang="en-US" sz="3100" b="1" dirty="0" smtClean="0">
                <a:solidFill>
                  <a:srgbClr val="00B050"/>
                </a:solidFill>
                <a:latin typeface="Times New Roman" panose="02020603050405020304" pitchFamily="18" charset="0"/>
                <a:cs typeface="Times New Roman" panose="02020603050405020304" pitchFamily="18" charset="0"/>
              </a:rPr>
              <a:t>, M P, </a:t>
            </a:r>
            <a:r>
              <a:rPr lang="en-US" sz="3100" b="1" dirty="0" smtClean="0">
                <a:solidFill>
                  <a:srgbClr val="00B050"/>
                </a:solidFill>
                <a:latin typeface="Times New Roman" panose="02020603050405020304" pitchFamily="18" charset="0"/>
                <a:cs typeface="Times New Roman" panose="02020603050405020304" pitchFamily="18" charset="0"/>
              </a:rPr>
              <a:t>India</a:t>
            </a:r>
            <a:endParaRPr lang="en-US" sz="3100" b="1" dirty="0">
              <a:solidFill>
                <a:srgbClr val="00B050"/>
              </a:solidFill>
            </a:endParaRPr>
          </a:p>
          <a:p>
            <a:br>
              <a:rPr lang="en-US" sz="2800" b="1" i="1" dirty="0" smtClean="0">
                <a:solidFill>
                  <a:srgbClr val="002060"/>
                </a:solidFill>
              </a:rPr>
            </a:br>
            <a:r>
              <a:rPr lang="en-US" sz="2800" b="1" i="1" dirty="0" smtClean="0">
                <a:solidFill>
                  <a:srgbClr val="002060"/>
                </a:solidFill>
              </a:rPr>
              <a:t>Date: 28th AUG 2024</a:t>
            </a:r>
            <a:br>
              <a:rPr lang="en-US" sz="2800" b="1" i="1" dirty="0">
                <a:solidFill>
                  <a:srgbClr val="002060"/>
                </a:solidFill>
              </a:rPr>
            </a:br>
            <a:r>
              <a:rPr lang="en-US" sz="2000" b="1" i="1" dirty="0" smtClean="0">
                <a:solidFill>
                  <a:srgbClr val="002060"/>
                </a:solidFill>
              </a:rPr>
              <a:t>Email: </a:t>
            </a:r>
            <a:r>
              <a:rPr lang="en-US" sz="2000" b="1" i="1" dirty="0" smtClean="0">
                <a:solidFill>
                  <a:srgbClr val="002060"/>
                </a:solidFill>
                <a:hlinkClick r:id="rId1"/>
              </a:rPr>
              <a:t>profdrashokkumargupta@gmail.com</a:t>
            </a:r>
            <a:br>
              <a:rPr lang="en-US" sz="2000" b="1" i="1" dirty="0" smtClean="0">
                <a:solidFill>
                  <a:srgbClr val="002060"/>
                </a:solidFill>
              </a:rPr>
            </a:br>
            <a:r>
              <a:rPr lang="en-US" sz="2000" b="1" i="1" dirty="0" smtClean="0">
                <a:solidFill>
                  <a:srgbClr val="002060"/>
                </a:solidFill>
              </a:rPr>
              <a:t>Cell/WhatsApp: +91 94250 10901</a:t>
            </a:r>
            <a:endParaRPr lang="en-IN" sz="2000" b="1" i="1" dirty="0">
              <a:solidFill>
                <a:srgbClr val="002060"/>
              </a:solidFill>
            </a:endParaRPr>
          </a:p>
        </p:txBody>
      </p:sp>
      <p:pic>
        <p:nvPicPr>
          <p:cNvPr id="5" name="Picture 4"/>
          <p:cNvPicPr>
            <a:picLocks noChangeAspect="1"/>
          </p:cNvPicPr>
          <p:nvPr/>
        </p:nvPicPr>
        <p:blipFill rotWithShape="1">
          <a:blip r:embed="rId2"/>
          <a:srcRect l="14863" r="4954"/>
          <a:stretch>
            <a:fillRect/>
          </a:stretch>
        </p:blipFill>
        <p:spPr>
          <a:xfrm>
            <a:off x="9220835" y="3227705"/>
            <a:ext cx="2956560" cy="3630930"/>
          </a:xfrm>
          <a:prstGeom prst="rect">
            <a:avLst/>
          </a:prstGeom>
        </p:spPr>
      </p:pic>
      <p:pic>
        <p:nvPicPr>
          <p:cNvPr id="4" name="Picture 3"/>
          <p:cNvPicPr>
            <a:picLocks noChangeAspect="1"/>
          </p:cNvPicPr>
          <p:nvPr/>
        </p:nvPicPr>
        <p:blipFill>
          <a:blip r:embed="rId3"/>
          <a:stretch>
            <a:fillRect/>
          </a:stretch>
        </p:blipFill>
        <p:spPr>
          <a:xfrm>
            <a:off x="17821" y="1142679"/>
            <a:ext cx="4697086" cy="785758"/>
          </a:xfrm>
          <a:prstGeom prst="rect">
            <a:avLst/>
          </a:prstGeom>
        </p:spPr>
      </p:pic>
      <p:pic>
        <p:nvPicPr>
          <p:cNvPr id="6" name="Picture 5"/>
          <p:cNvPicPr>
            <a:picLocks noChangeAspect="1"/>
          </p:cNvPicPr>
          <p:nvPr/>
        </p:nvPicPr>
        <p:blipFill>
          <a:blip r:embed="rId4"/>
          <a:stretch>
            <a:fillRect/>
          </a:stretch>
        </p:blipFill>
        <p:spPr>
          <a:xfrm>
            <a:off x="7848477" y="1049177"/>
            <a:ext cx="4328775" cy="879118"/>
          </a:xfrm>
          <a:prstGeom prst="rect">
            <a:avLst/>
          </a:prstGeom>
        </p:spPr>
      </p:pic>
      <p:pic>
        <p:nvPicPr>
          <p:cNvPr id="7" name="Picture 6"/>
          <p:cNvPicPr>
            <a:picLocks noChangeAspect="1"/>
          </p:cNvPicPr>
          <p:nvPr/>
        </p:nvPicPr>
        <p:blipFill>
          <a:blip r:embed="rId5"/>
          <a:stretch>
            <a:fillRect/>
          </a:stretch>
        </p:blipFill>
        <p:spPr>
          <a:xfrm>
            <a:off x="4124979" y="-3481"/>
            <a:ext cx="3984940" cy="103448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455930" y="1269365"/>
            <a:ext cx="9661525" cy="289179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#1: The School Will Support You</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Hey, look, they have a community center and a pool! I'll be able to use all of that once I'm there.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Then, when you sign the forms and start paying rent for a few months, you start to notice that all the things that were so shiny and new when you arrived have lost their luster. The pool is suddenly closed for repairs until next year. </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16778" b="25944"/>
          <a:stretch>
            <a:fillRect/>
          </a:stretch>
        </p:blipFill>
        <p:spPr>
          <a:xfrm>
            <a:off x="652780" y="4327525"/>
            <a:ext cx="8654415" cy="254952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455930" y="1269365"/>
            <a:ext cx="9661525"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#1: The School Will Support You</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The same thing happens with a university, whose professors suddenly disappear during crucial stages of your dissertation composition.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That statistician who was supposed to help you with your logistic regression in SPSS?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They won’t be available to take on your project until three months from now. And so on and so forth. </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949575" y="4536440"/>
            <a:ext cx="4410710" cy="232156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455930" y="1137920"/>
            <a:ext cx="9661525" cy="3692525"/>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#1: The School Will Support You</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Indeed, when you’re first starting your dissertation, it seems as if the project’s mammoth length comes with assurances of constant support from your chairs and supervisors, but often what you get are delays and even misinformation.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In fact, if you rely too heavily on the university’s internal “aid” programs, you might begin to have the sneaking suspicion that these mechanisms aren’t designed to move you through the process; they’re designed to keep you in–for years at a time. </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10583" b="4027"/>
          <a:stretch>
            <a:fillRect/>
          </a:stretch>
        </p:blipFill>
        <p:spPr>
          <a:xfrm>
            <a:off x="3374390" y="4881245"/>
            <a:ext cx="2956560" cy="197675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455930" y="1269365"/>
            <a:ext cx="9661525"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#1: The School Will Support You</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And, sometimes, you’d be absolutely correct, as no university (especially a private online university) wants its students to graduate on time, every time.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Of course, this isn’t quite what you bargained for when they were first giving you the tour.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It certainly wasn’t what was conveyed in their advertisements, but now you’re locked in. What do you do?</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872105" y="4575175"/>
            <a:ext cx="3796665" cy="228282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58165" y="1123315"/>
            <a:ext cx="9251950" cy="289179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Reality: Outside Help is Absolutely Necessary</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In general, a university’s dissertation assistance options are never what they’re cracked up to be.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In fact, as discussed, there are often indications that its biased to keep your paper in play for as long as possible so that you’ll be stuck in the review process (and thus have to pay for more tuition).</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640965" y="4015740"/>
            <a:ext cx="4271010" cy="284226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58165" y="1123315"/>
            <a:ext cx="9251950" cy="289179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Reality: Outside Help is Absolutely Necessary</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This is a tough one to hear, but almost every student at the dissertation level consults with outside help.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The reason it’s not discussed as much out in the open is because universities tend to discourage it–likely because they know that it will speed up the process significantly, thus students are turned away from future years tuition.</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874645" y="3984625"/>
            <a:ext cx="3468370" cy="287337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58165" y="1123315"/>
            <a:ext cx="9499600"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Reality: Outside Help is Absolutely Necessary</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Don’t fall prey to the myth that the university will be there for you throughout the dissertation process.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You’re going to need outside help to finish this project, just like all of your colleagues.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So, whether you need assistance with developing your methodology, researching your literature, or analyzing your results, you should seek counsel from a qualified dissertation coach.</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17738"/>
          <a:stretch>
            <a:fillRect/>
          </a:stretch>
        </p:blipFill>
        <p:spPr>
          <a:xfrm>
            <a:off x="2590800" y="4431665"/>
            <a:ext cx="3900170" cy="244094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58165" y="1123315"/>
            <a:ext cx="9499600"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Reality: Outside Help is Absolutely Necessary</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 qualified dissertation coach is going to be able to provide you with all of the support you need as you attempt to navigate the process.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This way, you’ll have everything you need, every step of the way.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As always, if you feel like you’re in this position, feel free to give us a call or email us, and we’ll be able to connect you with one of our experts in no time.</a:t>
            </a:r>
            <a:endParaRPr lang="en-US" sz="2600" dirty="0">
              <a:latin typeface="Times New Roman" panose="02020603050405020304" pitchFamily="18" charset="0"/>
              <a:cs typeface="Times New Roman" panose="02020603050405020304" pitchFamily="18" charset="0"/>
            </a:endParaRPr>
          </a:p>
        </p:txBody>
      </p:sp>
      <p:pic>
        <p:nvPicPr>
          <p:cNvPr id="3" name="Picture 2"/>
          <p:cNvPicPr/>
          <p:nvPr/>
        </p:nvPicPr>
        <p:blipFill>
          <a:blip r:embed="rId1"/>
        </p:blipFill>
        <p:spPr>
          <a:xfrm>
            <a:off x="3250565" y="4414520"/>
            <a:ext cx="3728720" cy="247269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58165" y="1123315"/>
            <a:ext cx="9044940" cy="3692525"/>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#2: It’s definitely going to take around 3-4 years.</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It’s funny how hand-in-hand advertising and mythology are.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Peppered in banner after banner are promises of a speedy graduation–with quick timelines provided to erase your misgivings about wanting to get involved in a Ph D program.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Don’t worry. It’s only going to take three to four years.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In fact, you’ll probably get out sooner, because our fantastic professors (who definitely won’t leave you in the lurch to go on a vacation) will be there with you throughout the process.</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7713"/>
          <a:stretch>
            <a:fillRect/>
          </a:stretch>
        </p:blipFill>
        <p:spPr>
          <a:xfrm>
            <a:off x="3566160" y="4912995"/>
            <a:ext cx="3746500" cy="194500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58165" y="1123315"/>
            <a:ext cx="9337675"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#2: It’s definitely going to take around 3-4 years.</a:t>
            </a:r>
            <a:endParaRPr lang="en-US" sz="2600" b="1" i="1" dirty="0">
              <a:latin typeface="Times New Roman" panose="02020603050405020304" pitchFamily="18" charset="0"/>
              <a:cs typeface="Times New Roman" panose="02020603050405020304" pitchFamily="18" charset="0"/>
              <a:sym typeface="+mn-ea"/>
            </a:endParaRPr>
          </a:p>
          <a:p>
            <a:pPr indent="0" algn="just">
              <a:buFont typeface="Wingdings" panose="05000000000000000000" charset="0"/>
              <a:buNone/>
            </a:pPr>
            <a:r>
              <a:rPr lang="en-US" sz="2600" dirty="0">
                <a:latin typeface="Times New Roman" panose="02020603050405020304" pitchFamily="18" charset="0"/>
                <a:cs typeface="Times New Roman" panose="02020603050405020304" pitchFamily="18" charset="0"/>
              </a:rPr>
              <a:t>Just like the last list entry, at first blush many universities (again, both brick-and-mortar and online institutions are at fault here) will promise their doctoral and masters candidates that their schedules will be highly organized and that most of their graduates will finish up their degree plan within the timeframe neatly specified in that random spam email that the dear candidate happened to see (You’re right! I do want to earn a degree in less than 4 years! ).</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103245" y="4373245"/>
            <a:ext cx="3727450" cy="248475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5315" y="1108710"/>
            <a:ext cx="8902065" cy="24917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rPr>
              <a:t>What is manuscript writing in research paper?</a:t>
            </a:r>
            <a:endParaRPr lang="en-US" sz="2600" b="1" i="1"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We consider a </a:t>
            </a:r>
            <a:r>
              <a:rPr lang="en-US" sz="2600" b="1" i="1" dirty="0">
                <a:latin typeface="Times New Roman" panose="02020603050405020304" pitchFamily="18" charset="0"/>
                <a:cs typeface="Times New Roman" panose="02020603050405020304" pitchFamily="18" charset="0"/>
              </a:rPr>
              <a:t>manuscript</a:t>
            </a:r>
            <a:r>
              <a:rPr lang="en-US" sz="2600" dirty="0">
                <a:latin typeface="Times New Roman" panose="02020603050405020304" pitchFamily="18" charset="0"/>
                <a:cs typeface="Times New Roman" panose="02020603050405020304" pitchFamily="18" charset="0"/>
              </a:rPr>
              <a:t> to be a written paper that an author submits to an editor or a publisher for publication purposes.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 scientific </a:t>
            </a:r>
            <a:r>
              <a:rPr lang="en-US" sz="2600" b="1" i="1" dirty="0">
                <a:latin typeface="Times New Roman" panose="02020603050405020304" pitchFamily="18" charset="0"/>
                <a:cs typeface="Times New Roman" panose="02020603050405020304" pitchFamily="18" charset="0"/>
              </a:rPr>
              <a:t>manuscript</a:t>
            </a:r>
            <a:r>
              <a:rPr lang="en-US" sz="2600" dirty="0">
                <a:latin typeface="Times New Roman" panose="02020603050405020304" pitchFamily="18" charset="0"/>
                <a:cs typeface="Times New Roman" panose="02020603050405020304" pitchFamily="18" charset="0"/>
              </a:rPr>
              <a:t>, however, is a scientific paper not yet in its final form. It is yet to be peer reviewed, edited, and published.</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466725" y="3834765"/>
            <a:ext cx="9050655" cy="302323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58165" y="1123315"/>
            <a:ext cx="9337675"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#2: It’s definitely going to take around 3-4 years.</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However, once you’ve signed on the dotted line, that timeline begins to stretch a bit–a bit here meaning years.</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Indeed, countless are the calls we receive from students seeking dissertation help who have been enrolled in four-year programs only to find themselves paying for upwards of seven years.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 is this possible? And how can universities justify their advertising when circumstances like this are so common?</a:t>
            </a:r>
            <a:endParaRPr lang="en-US" sz="2600" dirty="0">
              <a:latin typeface="Times New Roman" panose="02020603050405020304" pitchFamily="18" charset="0"/>
              <a:cs typeface="Times New Roman" panose="02020603050405020304" pitchFamily="18" charset="0"/>
            </a:endParaRPr>
          </a:p>
        </p:txBody>
      </p:sp>
      <p:pic>
        <p:nvPicPr>
          <p:cNvPr id="3" name="Picture 2"/>
          <p:cNvPicPr/>
          <p:nvPr/>
        </p:nvPicPr>
        <p:blipFill>
          <a:blip r:embed="rId1"/>
        </p:blipFill>
        <p:spPr>
          <a:xfrm>
            <a:off x="2552700" y="4415155"/>
            <a:ext cx="4917440" cy="244284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58165" y="1123315"/>
            <a:ext cx="9016365" cy="289179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#2: It’s definitely going to take around 3-4 years.</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It’s true, sometimes students take on more than they can handle.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They don’t anticipate the spike in difficulty that comes from high level doctoral work (nor the sheer volume of pages that they’ll have to produce).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As a result, they don’t get their papers finished on time; they have to take additional classes, etc. </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073400" y="4041140"/>
            <a:ext cx="4263390" cy="283146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909955" y="1123315"/>
            <a:ext cx="8604885"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#2: It’s definitely going to take around 3-4 years.</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In this case, the reasoning behind prolonged timelines for graduation make more sense.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And, if you’re in this position (i.e., you’ve bitten off a bit more than you can chew with your program, we’re always happy to help).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You might want to call a dissertation coach so that you can get some prime dissertation consulting.</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l="1719" t="888" r="-1719" b="60937"/>
          <a:stretch>
            <a:fillRect/>
          </a:stretch>
        </p:blipFill>
        <p:spPr>
          <a:xfrm>
            <a:off x="3196590" y="4387850"/>
            <a:ext cx="4316095" cy="24701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909955" y="1123315"/>
            <a:ext cx="8604885" cy="3692525"/>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#2: It’s definitely going to take around 3-4 years.</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However, there are also plenty of students who–because of either circumstance or work ethic–are able to get everything done thoroughly and on time throughout the process.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Suddenly, however, when they get to the composition of the thesis or the dissertation, their journey is arrested.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What was once an easy three-year program begins its metamorphosis into a five-year, and then a six-year, monstrosity–leading to the following statistic.</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412490" y="4816475"/>
            <a:ext cx="3368040" cy="20415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909955" y="1123315"/>
            <a:ext cx="8604885" cy="3692525"/>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#2: It’s definitely going to take around 3-4 years.</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 PhD takes twice as long as a bachelor’s degree to complete. The average student takes 8 years to slog through a PhD program.</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However, in this case, “right there” may refer to a short paragraph buried in a leviathan of a document, which most professors depend on you not reading.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Are you really going to pore over every page of your university’s dissertation guidebook?</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894965" y="4817110"/>
            <a:ext cx="3611880" cy="204089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909955" y="1123315"/>
            <a:ext cx="8604885"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#2: It’s definitely going to take around 3-4 years.</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Again, most universities are betting you won’t and will use the paperwork you previously received as leverage against you when it comes time to extend your stay.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Following the apartment analogy from earlier, you can consider your dissertation guidebook as a lease agreement.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Stray but a hair from the boilerplate and they’ll penalize you–arguing that they’re well within their rights to do so.</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268345" y="4361180"/>
            <a:ext cx="4057015" cy="249682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88645" y="1123315"/>
            <a:ext cx="9219565" cy="24917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#2: It’s definitely going to take around 3-4 years.</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When this is the case–i.e., when people find that their a victim of a giant rulebook–they often shrug their shoulders and assume that that’s just the way it is.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However, if you’re ever in this position, you should remember who exactly it is who presides over all of that red tape. </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075305" y="3586480"/>
            <a:ext cx="3286125" cy="327152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88645" y="1123315"/>
            <a:ext cx="9571355"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#2: It’s definitely going to take around 3-4 years.</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Remember, all of those formatting guidelines–even the very length of the dissertation itself, have been constructed by the university, an entity which has a vested interest in ensuring that you stay enrolled as long as possible.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Put yourself in their shoes. If you had a business where someone had to pay for every minute they were shut inside of a room, wouldn’t you make the locks to get out as complicated as possible?</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128010" y="4415155"/>
            <a:ext cx="3441065" cy="244348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88645" y="1123315"/>
            <a:ext cx="9337040" cy="4092575"/>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#2: It’s definitely going to take around 3-4 years.</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 know this sounds discouraging, but the goal here is to dispel myths.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And one of the biggest myths (again, going back to the ads that were used to get you involved in a graduate program in the first place) is that everything will go according to plan and that you won’t have to stress about the possibility of an extended stay in your graduate program.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This couldn’t be further from the truth, but what can you do to stop this from happening?</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5055235" y="5132705"/>
            <a:ext cx="2755265" cy="172529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88645" y="1123315"/>
            <a:ext cx="9337040" cy="24917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Reality: In Order to Get Through Quickly, You Need a Guide</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Basically, the promises of possibly graduating with an advanced degree in just a few years aren’t always complete prevarications.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The reason that this isn’t false advertising is because there is indeed a way to get through the program quickly, and that way is knowing the ins and outs of the dissertation process.</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553720" y="4476750"/>
            <a:ext cx="8998585" cy="241046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89610" y="1269365"/>
            <a:ext cx="8900795" cy="24917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rPr>
              <a:t>What is manuscript writing in research paper?</a:t>
            </a:r>
            <a:endParaRPr lang="en-US" sz="2600" b="1" i="1"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Writing a dissertation can be scare if you're new to the process.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In fact, at times they may appear demonic.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And, like demons, they are disguised in rumors and misconceptions – making them even more disturbing to beginners.</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907030" y="4029710"/>
            <a:ext cx="3016250" cy="282829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808355" y="1123315"/>
            <a:ext cx="8942070" cy="209169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Reality: In Order to Get Through Quickly, You Need a Guide</a:t>
            </a:r>
            <a:endParaRPr lang="en-US" sz="2600" b="1" i="1" dirty="0">
              <a:latin typeface="Times New Roman" panose="02020603050405020304" pitchFamily="18" charset="0"/>
              <a:cs typeface="Times New Roman" panose="02020603050405020304" pitchFamily="18" charset="0"/>
              <a:sym typeface="+mn-ea"/>
            </a:endParaRPr>
          </a:p>
          <a:p>
            <a:pPr indent="0" algn="just">
              <a:buFont typeface="Wingdings" panose="05000000000000000000" charset="0"/>
              <a:buNone/>
            </a:pPr>
            <a:r>
              <a:rPr lang="en-US" sz="2600" dirty="0">
                <a:latin typeface="Times New Roman" panose="02020603050405020304" pitchFamily="18" charset="0"/>
                <a:cs typeface="Times New Roman" panose="02020603050405020304" pitchFamily="18" charset="0"/>
              </a:rPr>
              <a:t>The universities are banking on the fact that, having little to no experience writing dissertations, you’ll be prone to make a series of mistakes along the way which will result in extensive rewrites needing to take place.</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637155" y="3247390"/>
            <a:ext cx="5422900" cy="361061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Reality: In Order to Get Through Quickly, You Need a Guide</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However, if you have a guide (say a dissertation coach, for instance), you’ll have someone who will be able to steer you away from the time-sink traps that have been laid out for you.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Furthermore, when it comes time to develop your methodology (or to find extensive qualitative research or statistical analysis relating to your topic), you’ll have someone who will be with you every step of the way. </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228975" y="4415155"/>
            <a:ext cx="3663315" cy="244284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Reality: In Order to Get Through Quickly, You Need a Guide</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Finally, once it comes time to perform the editing work that you’ll need to complete, a guide will be able to make sure that nothing, no matter how trivial, stands between you and your graduation.</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If you’re interested in getting full dissertation assistance, which is the foolproof way to get through your program with ease, feel free to give us a call.</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017520" y="4415790"/>
            <a:ext cx="4340860" cy="244221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287655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Myth #3: It’s Not About the Little Details. It’s About the Big Picture</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Ah, the Ed Wood principle–so unfortunate that this isn’t the case.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However, unlike Ed Wood, you don’t want to be known for being outrageously bad at what you do (to the point of hilarity).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However, like Ed Wood, you want to get things done as quick and cheap as possible.</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4074160" y="4001770"/>
            <a:ext cx="1837690" cy="285623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367665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Myth #3: It’s Not About the Little Details. It’s About the Big Picture</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It can be a huge temptation to plow ahead in the dissertation and save the details for later.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After all, that’s what proofing and editing are for, right?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Hey, don’t let great be the enemy of good.</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This isn’t the worst mentality to have and indeed we discuss it a little bit in our discussion of how to meet deadlines.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However, rather than putting you in the express lane, this tactic is more akin to driving into oncoming traffic.</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26624"/>
          <a:stretch>
            <a:fillRect/>
          </a:stretch>
        </p:blipFill>
        <p:spPr>
          <a:xfrm>
            <a:off x="2346325" y="4832985"/>
            <a:ext cx="4906010" cy="202501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287655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Myth #3: It’s Not About the Little Details. It’s About the Big Picture</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For instance, let’s say you’re doing a quantitative study and you need to do some good old MANOVA testing (if you’re not a statistician, just substitute a picture of a calculator for these terms).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You say to yourself, well, my sample size looks about right; I probably don’t need to run a power analysis.</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952750" y="4004310"/>
            <a:ext cx="3003550" cy="285369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207645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Myth #3: It’s Not About the Little Details. It’s About the Big Picture</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So then you go ahead and put all your data into SPSS (there’s that calculator again), and you’re feeling really great, because now you have Chapter 4 of your dissertation ready to go.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You’re home free!</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024505" y="3332480"/>
            <a:ext cx="4889500" cy="352552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749300" y="1123315"/>
            <a:ext cx="9261475" cy="407670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Myth #3: It’s Not About the Little Details. It’s About the Big Picture</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But then your chair asks you about whether you’re sample size validates the data, and you’re speechless.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Now, you have to retool your methodology and run a power analysis.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Once you’ve finished this, you find that your sample size was indeed too small, so guess what?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Now you have to do the analysis all over again–which is potentially months of extra work, once you factor in the writing you’ll have to do for Chapter. 4.</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981325" y="5164455"/>
            <a:ext cx="3388995" cy="169354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287655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Myth #3: It’s Not About the Little Details. It’s About the Big Picture</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Because of all of that red tape we mentioned earlier, it’s important not to skip over the details in the hopes of finishing faster.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Ironically, by trying to ensure that you meet the deadline that was spelled out to you when you first enrolled, you’re falling into the traps that the university has set to delay your graduation.</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112010" y="4304030"/>
            <a:ext cx="5889625" cy="255397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327660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Myth #3: It’s Not About the Little Details. It’s About the Big Picture</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Furthermore, if you thought that it was hard to navigate your professors’ comments before, just imagine receiving a 150-page document that’s marked up and down with errors–many of which are vague and refer to grammatical rules.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“Please remove anthropomorphism and other problematic solecisms throughout the text before the next draft.” Aye, aye, captain.</a:t>
            </a:r>
            <a:endParaRPr lang="en-US" sz="2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89610" y="1269365"/>
            <a:ext cx="8900795" cy="289179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rPr>
              <a:t>What is manuscript writing in research paper?</a:t>
            </a:r>
            <a:endParaRPr lang="en-US" sz="2600" b="1" i="1"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However, this is nothing you can't overcome.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After all, you can probably remember a time when a 6-page history paper in 8th grade felt like a rising giant.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All six pages!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This is not possible!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Who do they think I am?</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5026025" y="2994025"/>
            <a:ext cx="3869055" cy="386397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327660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Myth #3: It’s Not About the Little Details. It’s About the Big Picture</a:t>
            </a:r>
            <a:endParaRPr lang="en-US" sz="2500" b="1" i="1" dirty="0">
              <a:latin typeface="Times New Roman" panose="02020603050405020304" pitchFamily="18" charset="0"/>
              <a:cs typeface="Times New Roman" panose="02020603050405020304" pitchFamily="18" charset="0"/>
              <a:sym typeface="+mn-ea"/>
            </a:endParaRPr>
          </a:p>
          <a:p>
            <a:pPr indent="0" algn="just">
              <a:buFont typeface="Wingdings" panose="05000000000000000000" charset="0"/>
              <a:buNone/>
            </a:pPr>
            <a:r>
              <a:rPr lang="en-US" sz="2600" dirty="0">
                <a:latin typeface="Times New Roman" panose="02020603050405020304" pitchFamily="18" charset="0"/>
                <a:cs typeface="Times New Roman" panose="02020603050405020304" pitchFamily="18" charset="0"/>
              </a:rPr>
              <a:t>Also, if your draft is this marked up when you first get it, you automatically know that you’re going to have to write several drafts in order to completely rid the paper of grammatical and stylistic errors. “A speck of dirt is easiest to find on a clean floor,” our editors say–meaning that, even after you finish revising your work based on the comments you’ve received, it’s likely that your chair or supervisor will be able to locate further errors. </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667635" y="4385310"/>
            <a:ext cx="4394200" cy="247269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287655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Myth #3: It’s Not About the Little Details. It’s About the Big Picture</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This kind of recursive impediment will, of course, cause far more delays than a process in which you’re getting everything right the first time.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Unfortunately, not everyone’s an expert in APA style, and it’s very difficult to know what you’re doing wrong when it’s your first time writing a dissertation.</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103880" y="4010025"/>
            <a:ext cx="4271645" cy="284797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327660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Reality: The Devil is in the Details</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The details of your dissertation are ultimately what will either facilitate or stall your graduation journey.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After all, often during the dissertation writing process, you’re just waiting to hear back from your professor with comments.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The more you need to correct errors that you missed in your drive toward the finish line, the more time you’re going to spend waiting.</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7833" b="6381"/>
          <a:stretch>
            <a:fillRect/>
          </a:stretch>
        </p:blipFill>
        <p:spPr>
          <a:xfrm>
            <a:off x="3590290" y="4349115"/>
            <a:ext cx="2677795" cy="253238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247650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Reality: The Devil is in the Details</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The best way to prevent this situation from occurring is to recruit an expert in the dissertation writing process–whether that involves data analysis, editing, or research assistance.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These guides will ensure that you get everything right the first time and aren’t stuck in a purgatorial revision process.</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1985645" y="3594735"/>
            <a:ext cx="5801360" cy="326326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407670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Reality: The Devil is in the Details</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After all, once you’ve spent several years investing your time and money into a doctoral program, the last thing you want is for a few misplaced commas to alter the calendar you’ve set for yourself.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Getting connected with editing services can drastically improve your chances when it comes to finishing your doctoral journey on your timeline (not the university’s).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If you need a dissertation editor, feel free to contact us today at profdrashokkumargupta@gmail.com .</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5119" b="15214"/>
          <a:stretch>
            <a:fillRect/>
          </a:stretch>
        </p:blipFill>
        <p:spPr>
          <a:xfrm>
            <a:off x="3260090" y="5194935"/>
            <a:ext cx="1917065" cy="164528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327660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Reality: The Devil is in the Details</a:t>
            </a:r>
            <a:endParaRPr lang="en-US" sz="25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If you’re writing a dissertation, the worst thing you can do is kid yourself.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The myths of the dissertation process are extremely tempting to believe, mainly because they reflect an easy journey.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However, even though the reality of the situation is much less glamorous, there are plenty of ways to make your dreams come true–especially when you have the team here.</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323590" y="4465955"/>
            <a:ext cx="2406650" cy="240665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18490" y="1123315"/>
            <a:ext cx="9131935" cy="1676400"/>
          </a:xfrm>
          <a:prstGeom prst="rect">
            <a:avLst/>
          </a:prstGeom>
        </p:spPr>
        <p:txBody>
          <a:bodyPr wrap="square">
            <a:spAutoFit/>
          </a:bodyPr>
          <a:lstStyle/>
          <a:p>
            <a:pPr indent="0" algn="just">
              <a:buFont typeface="Wingdings" panose="05000000000000000000" charset="0"/>
              <a:buNone/>
            </a:pPr>
            <a:r>
              <a:rPr lang="en-US" sz="2500" b="1" i="1" dirty="0">
                <a:latin typeface="Times New Roman" panose="02020603050405020304" pitchFamily="18" charset="0"/>
                <a:cs typeface="Times New Roman" panose="02020603050405020304" pitchFamily="18" charset="0"/>
                <a:sym typeface="+mn-ea"/>
              </a:rPr>
              <a:t>Reality: The Devil is in the Details</a:t>
            </a:r>
            <a:endParaRPr lang="en-US" sz="2500" b="1" i="1" dirty="0">
              <a:latin typeface="Times New Roman" panose="02020603050405020304" pitchFamily="18" charset="0"/>
              <a:cs typeface="Times New Roman" panose="02020603050405020304" pitchFamily="18" charset="0"/>
              <a:sym typeface="+mn-ea"/>
            </a:endParaRPr>
          </a:p>
          <a:p>
            <a:pPr indent="0" algn="just">
              <a:buFont typeface="Wingdings" panose="05000000000000000000" charset="0"/>
              <a:buNone/>
            </a:pPr>
            <a:r>
              <a:rPr lang="en-US" sz="2600" dirty="0">
                <a:latin typeface="Times New Roman" panose="02020603050405020304" pitchFamily="18" charset="0"/>
                <a:cs typeface="Times New Roman" panose="02020603050405020304" pitchFamily="18" charset="0"/>
              </a:rPr>
              <a:t>Whether it’s full-blown dissertation assistance or just dissertation editing services that you need, let us know, and we’ll connect you with a dissertation coach today.</a:t>
            </a:r>
            <a:endParaRPr lang="en-US" sz="2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1812290" y="3018790"/>
            <a:ext cx="6711315" cy="383921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9125" y="261620"/>
            <a:ext cx="10045065" cy="5908040"/>
          </a:xfrm>
          <a:prstGeom prst="rect">
            <a:avLst/>
          </a:prstGeom>
        </p:spPr>
        <p:txBody>
          <a:bodyPr wrap="square">
            <a:spAutoFit/>
          </a:bodyPr>
          <a:lstStyle/>
          <a:p>
            <a:r>
              <a:rPr lang="en-IN" sz="1400" b="1" dirty="0" smtClean="0">
                <a:solidFill>
                  <a:schemeClr val="accent1"/>
                </a:solidFill>
              </a:rPr>
              <a:t>References:</a:t>
            </a:r>
            <a:endParaRPr lang="en-IN" sz="1400" b="1" dirty="0" smtClean="0">
              <a:solidFill>
                <a:schemeClr val="accent1"/>
              </a:solidFill>
            </a:endParaRPr>
          </a:p>
          <a:p>
            <a:pPr algn="just"/>
            <a:r>
              <a:rPr lang="en-IN" sz="1400" b="1" dirty="0" smtClean="0">
                <a:solidFill>
                  <a:schemeClr val="accent1"/>
                </a:solidFill>
              </a:rPr>
              <a:t>https://www.google.com/search?q=The+Myths+and+Realities+of+Manuscript%2FDissertation+Writing&amp;sca_esv=9caded8d5bd1a4bb&amp;sxsrf=ADLYWIJS3cxX6YmyhR4B-TKKpARbOo_tUw%3A1724242385202&amp;ei=0dnFZuaKDMXT2roPg5iV-AI&amp;ved=0ahUKEwimt4G3h4aIAxXFqVYBHQNMBS8Q4dUDCA8&amp;uact=5&amp;oq=The+Myths+and+Realities+of+Manuscript%2FDissertation+Writing&amp;gs_lp=Egxnd3Mtd2l6LXNlcnAiOlRoZSBNeXRocyBhbmQgUmVhbGl0aWVzIG9mIE1hbnVzY3JpcHQvRGlzc2VydGF0aW9uIFdyaXRpbmcyBBAAGEcyBBAAGEcyBBAAGEcyBBAAGEcyBBAAGEdIuhhQ4wtY4wtwAXgCkAEAmAEAoAEAqgEAuAEDyAEA-AEBmAICoAIdwgIHECMYsAMYJ8ICChAAGLADGNYEGEeYAwDiAwUSATEgQIgGAZAGBZIHATKgBwA&amp;sclient=gws-wiz-serp</a:t>
            </a:r>
            <a:endParaRPr lang="en-IN" sz="1400" b="1" dirty="0" smtClean="0">
              <a:solidFill>
                <a:schemeClr val="accent1"/>
              </a:solidFill>
            </a:endParaRPr>
          </a:p>
          <a:p>
            <a:r>
              <a:rPr lang="en-IN" sz="1400" b="1" dirty="0">
                <a:solidFill>
                  <a:schemeClr val="accent1"/>
                </a:solidFill>
              </a:rPr>
              <a:t>https://precisionconsultingblog.com/myths-vs-reality-the-dissertation-writing-process/</a:t>
            </a:r>
            <a:endParaRPr lang="en-IN" sz="1400" b="1" dirty="0">
              <a:solidFill>
                <a:schemeClr val="accent1"/>
              </a:solidFill>
            </a:endParaRPr>
          </a:p>
          <a:p>
            <a:r>
              <a:rPr lang="en-IN" sz="1400" b="1" dirty="0">
                <a:solidFill>
                  <a:schemeClr val="accent1"/>
                </a:solidFill>
              </a:rPr>
              <a:t>N. (2011, July 03). Edwood D Junior My Favorite Scene. Retrieved from https://www.youtube.com/watch?v=M6l-GWwZZ7c</a:t>
            </a:r>
            <a:endParaRPr lang="en-IN" sz="1400" b="1" dirty="0">
              <a:solidFill>
                <a:schemeClr val="accent1"/>
              </a:solidFill>
            </a:endParaRPr>
          </a:p>
          <a:p>
            <a:r>
              <a:rPr lang="en-IN" sz="1400" b="1" dirty="0">
                <a:solidFill>
                  <a:schemeClr val="accent1"/>
                </a:solidFill>
              </a:rPr>
              <a:t>Mahoney, K. D. (n.d.). Latin definition for: Aedifico, aedificare, aedificavi, aedificatus. Retrieved from http://latin-dictionary.net/definition/1839/aedifico-aedificare-aedificavi-aedificatus</a:t>
            </a:r>
            <a:endParaRPr lang="en-IN" sz="1400" b="1" dirty="0">
              <a:solidFill>
                <a:schemeClr val="accent1"/>
              </a:solidFill>
            </a:endParaRPr>
          </a:p>
          <a:p>
            <a:r>
              <a:rPr lang="en-IN" sz="1400" b="1" dirty="0">
                <a:solidFill>
                  <a:schemeClr val="accent1"/>
                </a:solidFill>
              </a:rPr>
              <a:t>O’Shaughnessy, L. (2012, July 10). 12 reasons not to get a PhD. Retrieved from https://www.cbsnews.com/news/12-reasons-not-to-get-a-phd/</a:t>
            </a:r>
            <a:endParaRPr lang="en-IN" sz="1400" b="1" dirty="0">
              <a:solidFill>
                <a:schemeClr val="accent1"/>
              </a:solidFill>
            </a:endParaRPr>
          </a:p>
          <a:p>
            <a:r>
              <a:rPr lang="en-IN" sz="1400" b="1" dirty="0">
                <a:solidFill>
                  <a:schemeClr val="accent1"/>
                </a:solidFill>
              </a:rPr>
              <a:t>Setness, M. (2016, November 08). Netflix &amp; College Students: A Binge Affair – Madison Setness – Medium. Retrieved from https://medium.com/@m.setness/netflix-college-students-a-binge-affair-6cb23967c484</a:t>
            </a:r>
            <a:endParaRPr lang="en-IN" sz="1400" b="1" dirty="0">
              <a:solidFill>
                <a:schemeClr val="accent1"/>
              </a:solidFill>
            </a:endParaRPr>
          </a:p>
          <a:p>
            <a:r>
              <a:rPr lang="en-IN" sz="1400" b="1" dirty="0">
                <a:solidFill>
                  <a:schemeClr val="accent1"/>
                </a:solidFill>
              </a:rPr>
              <a:t>Speech Anxiety. (n.d.). Retrieved from http://www.speaking.pitt.edu/student/public-speaking/speechanxiety.html</a:t>
            </a:r>
            <a:endParaRPr lang="en-IN" sz="1400" b="1" dirty="0">
              <a:solidFill>
                <a:schemeClr val="accent1"/>
              </a:solidFill>
            </a:endParaRPr>
          </a:p>
          <a:p>
            <a:r>
              <a:rPr lang="en-IN" sz="1400" b="1" dirty="0">
                <a:solidFill>
                  <a:schemeClr val="accent1"/>
                </a:solidFill>
              </a:rPr>
              <a:t>White, A. (n.d.). 12 Spectacular Acts Of Wikipedia Vandalism. Retrieved from https://www.buzzfeed.com/alanwhite/spectacular-acts-of-wikipedia-vandalism?utm_term=.rjQRWX3o6q#.rxvbvDKGN7</a:t>
            </a:r>
            <a:endParaRPr lang="en-IN" sz="1400" b="1" dirty="0">
              <a:solidFill>
                <a:schemeClr val="accent1"/>
              </a:solidFill>
            </a:endParaRPr>
          </a:p>
          <a:p>
            <a:r>
              <a:rPr lang="en-IN" sz="1400" b="1" dirty="0">
                <a:solidFill>
                  <a:schemeClr val="accent1"/>
                </a:solidFill>
              </a:rPr>
              <a:t>https://www.google.com/search?q=Myth&amp;sca_esv=a8526901f28f9e7a&amp;udm=2&amp;biw=1366&amp;bih=641&amp;sxsrf=ADLYWIK06WPVM9kCx9U_zKwd192kfScVTQ%3A1724779630447&amp;ei=bgzOZoyAG5274-EP0MOCsQ8&amp;ved=0ahUKEwiM78Dp2JWIAxWd3TgGHdChIPYQ4dUDCBA&amp;uact=5&amp;oq=Myth&amp;gs_lp=Egxnd3Mtd2l6LXNlcnAiBE15dGgyChAAGIAEGEMYigUyChAAGIAEGEMYigUyBRAAGIAEMgUQABiABDIFEAAYgAQyBRAAGIAEMgUQABiABDIFEAAYgAQyBRAAGIAEMgUQABiABEjotgJQ4LACWOCwAnABeACQAQCYAZMBoAGTAaoBAzAuMbgBA8gBAPgBAvgBAZgCAqACqAHCAgQQIxgnmAMAiAYBkgcDMS4xoAe_Ag&amp;sclient=gws-wiz-serp</a:t>
            </a:r>
            <a:endParaRPr lang="en-IN" sz="1400" b="1" dirty="0">
              <a:solidFill>
                <a:schemeClr val="accent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2507" y="3318386"/>
            <a:ext cx="8065826" cy="3231654"/>
          </a:xfrm>
          <a:prstGeom prst="rect">
            <a:avLst/>
          </a:prstGeom>
        </p:spPr>
        <p:txBody>
          <a:bodyPr wrap="square">
            <a:spAutoFit/>
          </a:bodyPr>
          <a:lstStyle/>
          <a:p>
            <a:pPr algn="ctr"/>
            <a:r>
              <a:rPr lang="en-US" sz="6000" dirty="0" smtClean="0">
                <a:solidFill>
                  <a:srgbClr val="00B0F0"/>
                </a:solidFill>
              </a:rPr>
              <a:t>Any Question Please ??</a:t>
            </a:r>
            <a:br>
              <a:rPr lang="en-US" sz="6000" dirty="0" smtClean="0">
                <a:solidFill>
                  <a:srgbClr val="00B0F0"/>
                </a:solidFill>
              </a:rPr>
            </a:br>
            <a:r>
              <a:rPr lang="en-US" sz="3600" dirty="0" smtClean="0">
                <a:solidFill>
                  <a:srgbClr val="00B0F0"/>
                </a:solidFill>
              </a:rPr>
              <a:t>Or </a:t>
            </a:r>
            <a:endParaRPr lang="en-US" sz="3600" dirty="0" smtClean="0">
              <a:solidFill>
                <a:srgbClr val="00B0F0"/>
              </a:solidFill>
            </a:endParaRPr>
          </a:p>
          <a:p>
            <a:pPr algn="ctr"/>
            <a:r>
              <a:rPr lang="en-US" sz="4800" dirty="0" smtClean="0">
                <a:solidFill>
                  <a:srgbClr val="FF0000"/>
                </a:solidFill>
              </a:rPr>
              <a:t>You may contact through</a:t>
            </a:r>
            <a:br>
              <a:rPr lang="en-US" sz="4800" dirty="0" smtClean="0">
                <a:solidFill>
                  <a:srgbClr val="FF0000"/>
                </a:solidFill>
              </a:rPr>
            </a:br>
            <a:r>
              <a:rPr lang="en-US" sz="2000" b="1" i="1" dirty="0" smtClean="0">
                <a:solidFill>
                  <a:srgbClr val="002060"/>
                </a:solidFill>
              </a:rPr>
              <a:t>Email</a:t>
            </a:r>
            <a:r>
              <a:rPr lang="en-US" sz="2000" b="1" i="1" dirty="0">
                <a:solidFill>
                  <a:srgbClr val="002060"/>
                </a:solidFill>
              </a:rPr>
              <a:t>: </a:t>
            </a:r>
            <a:r>
              <a:rPr lang="en-US" sz="2800" b="1" i="1" dirty="0" smtClean="0">
                <a:solidFill>
                  <a:srgbClr val="002060"/>
                </a:solidFill>
                <a:hlinkClick r:id="rId1"/>
              </a:rPr>
              <a:t>profdrashokkumargupta@gmail.com</a:t>
            </a:r>
            <a:br>
              <a:rPr lang="en-US" sz="3600" b="1" i="1" dirty="0">
                <a:solidFill>
                  <a:srgbClr val="002060"/>
                </a:solidFill>
              </a:rPr>
            </a:br>
            <a:r>
              <a:rPr lang="en-US" sz="3200" b="1" i="1" dirty="0" smtClean="0">
                <a:solidFill>
                  <a:srgbClr val="002060"/>
                </a:solidFill>
              </a:rPr>
              <a:t>Cell / WhatsApp</a:t>
            </a:r>
            <a:r>
              <a:rPr lang="en-US" sz="3200" b="1" i="1" dirty="0">
                <a:solidFill>
                  <a:srgbClr val="002060"/>
                </a:solidFill>
              </a:rPr>
              <a:t>: +91 94250 </a:t>
            </a:r>
            <a:r>
              <a:rPr lang="en-US" sz="3200" b="1" i="1" dirty="0" smtClean="0">
                <a:solidFill>
                  <a:srgbClr val="002060"/>
                </a:solidFill>
              </a:rPr>
              <a:t>10901</a:t>
            </a:r>
            <a:endParaRPr lang="en-IN" sz="4800" b="1" i="1" dirty="0">
              <a:solidFill>
                <a:srgbClr val="002060"/>
              </a:solidFill>
            </a:endParaRPr>
          </a:p>
        </p:txBody>
      </p:sp>
      <p:pic>
        <p:nvPicPr>
          <p:cNvPr id="2" name="Picture 1"/>
          <p:cNvPicPr>
            <a:picLocks noChangeAspect="1"/>
          </p:cNvPicPr>
          <p:nvPr/>
        </p:nvPicPr>
        <p:blipFill>
          <a:blip r:embed="rId2"/>
          <a:stretch>
            <a:fillRect/>
          </a:stretch>
        </p:blipFill>
        <p:spPr>
          <a:xfrm>
            <a:off x="14245" y="368709"/>
            <a:ext cx="2934937" cy="2919408"/>
          </a:xfrm>
          <a:prstGeom prst="rect">
            <a:avLst/>
          </a:prstGeom>
        </p:spPr>
      </p:pic>
      <p:pic>
        <p:nvPicPr>
          <p:cNvPr id="3" name="Picture 2"/>
          <p:cNvPicPr>
            <a:picLocks noChangeAspect="1"/>
          </p:cNvPicPr>
          <p:nvPr/>
        </p:nvPicPr>
        <p:blipFill rotWithShape="1">
          <a:blip r:embed="rId3"/>
          <a:srcRect l="13177" t="13966" r="12921" b="13604"/>
          <a:stretch>
            <a:fillRect/>
          </a:stretch>
        </p:blipFill>
        <p:spPr>
          <a:xfrm>
            <a:off x="2949182" y="368709"/>
            <a:ext cx="5663380" cy="294967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7385" y="335915"/>
            <a:ext cx="9490710" cy="5354320"/>
          </a:xfrm>
          <a:prstGeom prst="rect">
            <a:avLst/>
          </a:prstGeom>
        </p:spPr>
        <p:txBody>
          <a:bodyPr wrap="square">
            <a:spAutoFit/>
          </a:bodyPr>
          <a:lstStyle/>
          <a:p>
            <a:r>
              <a:rPr lang="en-US" altLang="en-IN" dirty="0" smtClean="0">
                <a:solidFill>
                  <a:schemeClr val="tx1"/>
                </a:solidFill>
                <a:latin typeface="Times New Roman" panose="02020603050405020304" pitchFamily="18" charset="0"/>
                <a:cs typeface="Times New Roman" panose="02020603050405020304" pitchFamily="18" charset="0"/>
              </a:rPr>
              <a:t>link</a:t>
            </a:r>
            <a:br>
              <a:rPr lang="en-US" altLang="en-IN" dirty="0" smtClean="0">
                <a:solidFill>
                  <a:schemeClr val="tx1"/>
                </a:solidFill>
                <a:latin typeface="Times New Roman" panose="02020603050405020304" pitchFamily="18" charset="0"/>
                <a:cs typeface="Times New Roman" panose="02020603050405020304" pitchFamily="18" charset="0"/>
              </a:rPr>
            </a:br>
            <a:r>
              <a:rPr lang="en-US" altLang="en-IN" dirty="0" smtClean="0">
                <a:solidFill>
                  <a:schemeClr val="tx1"/>
                </a:solidFill>
                <a:latin typeface="Times New Roman" panose="02020603050405020304" pitchFamily="18" charset="0"/>
                <a:cs typeface="Times New Roman" panose="02020603050405020304" pitchFamily="18" charset="0"/>
              </a:rPr>
              <a:t>GLOBAL  PROFESSIONALS MULTIDISCIPLINARY PRACTICES JOURNAL (GPMPJ) indexed in Google scholar and other Indexations with ISSN certified. </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b="1" dirty="0" smtClean="0">
                <a:solidFill>
                  <a:schemeClr val="tx1"/>
                </a:solidFill>
                <a:latin typeface="Times New Roman" panose="02020603050405020304" pitchFamily="18" charset="0"/>
                <a:cs typeface="Times New Roman" panose="02020603050405020304" pitchFamily="18" charset="0"/>
              </a:rPr>
              <a:t>GRANTSMANSHIP WORKSHOP , </a:t>
            </a:r>
            <a:r>
              <a:rPr lang="en-US" altLang="en-IN" dirty="0" smtClean="0">
                <a:solidFill>
                  <a:schemeClr val="tx1"/>
                </a:solidFill>
                <a:latin typeface="Times New Roman" panose="02020603050405020304" pitchFamily="18" charset="0"/>
                <a:cs typeface="Times New Roman" panose="02020603050405020304" pitchFamily="18" charset="0"/>
              </a:rPr>
              <a:t>Date: 28/8/2024 </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Topic:The Myths and Realities of Manuscripts/ Dissertation writing </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Time: 2:30pm West African time ( 7pm IST) </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Venue - https://us06web.zoom.us/j/82919922173?pwd=tWLpIS6bLzIrJodpJHQAuUwG6MZ8xI.1</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Meeting ID: 829 1992 2173, Passcode: 12345678</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Speaker: </a:t>
            </a:r>
            <a:r>
              <a:rPr lang="en-US" altLang="en-IN" b="1" dirty="0" smtClean="0">
                <a:solidFill>
                  <a:schemeClr val="tx1"/>
                </a:solidFill>
                <a:latin typeface="Times New Roman" panose="02020603050405020304" pitchFamily="18" charset="0"/>
                <a:cs typeface="Times New Roman" panose="02020603050405020304" pitchFamily="18" charset="0"/>
              </a:rPr>
              <a:t>Prof Dr Ashok Kumar Gupta from India </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The certificate will be given to participants first and non participants who will listen and share recording/ slides of the Grantsmanship workshop and paid 1,500 Naira only or 0.97USD equivalent</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Pay into Journal Naira account 1027355339    UBA PLC) or 3004499007 domicilliary US dollar account UBA PLC,  send receipt evident  to + *2347086662115 whatapp only for acknowledgement and certification</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Contact us for further information 👇🏻</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Facebook link. - https://www.facebook.com/profile.php?id=61562805233309&amp;mibextid=ZbWKwL</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WhatsApp link - https://chat.whatsapp.com/ItA8U9y1utbHkflljnbg2G</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Website https://www.ghpmpj.com</a:t>
            </a:r>
            <a:endParaRPr lang="en-US" altLang="en-IN" dirty="0" smtClean="0">
              <a:solidFill>
                <a:schemeClr val="tx1"/>
              </a:solidFill>
              <a:latin typeface="Times New Roman" panose="02020603050405020304" pitchFamily="18" charset="0"/>
              <a:cs typeface="Times New Roman" panose="02020603050405020304" pitchFamily="18" charset="0"/>
            </a:endParaRPr>
          </a:p>
          <a:p>
            <a:r>
              <a:rPr lang="en-US" altLang="en-IN" dirty="0" smtClean="0">
                <a:solidFill>
                  <a:schemeClr val="tx1"/>
                </a:solidFill>
                <a:latin typeface="Times New Roman" panose="02020603050405020304" pitchFamily="18" charset="0"/>
                <a:cs typeface="Times New Roman" panose="02020603050405020304" pitchFamily="18" charset="0"/>
              </a:rPr>
              <a:t> EDITORIAL TEAM 25/8/2024✍🏽</a:t>
            </a:r>
            <a:endParaRPr lang="en-US" altLang="en-IN"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90805"/>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557530" y="1123315"/>
            <a:ext cx="9604375" cy="32918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Approaching the Dissertation</a:t>
            </a:r>
            <a:endParaRPr lang="en-US" sz="2600"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Well, now that you’re approaching your dissertation (which will likely be around 150~250 pages, in all), that reaction is somewhat merited.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You’re staring down a monolith of a project–and you have no idea what to expect.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However, as a great author once said, </a:t>
            </a:r>
            <a:r>
              <a:rPr lang="en-US" sz="2600" b="1" i="1" dirty="0">
                <a:latin typeface="Times New Roman" panose="02020603050405020304" pitchFamily="18" charset="0"/>
                <a:cs typeface="Times New Roman" panose="02020603050405020304" pitchFamily="18" charset="0"/>
              </a:rPr>
              <a:t>“The secret of getting ahead is getting started.”</a:t>
            </a:r>
            <a:endParaRPr lang="en-US" sz="2600" b="1"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801110" y="4244340"/>
            <a:ext cx="3950970" cy="263398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89610" y="1269365"/>
            <a:ext cx="8900795" cy="289179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Approaching the Dissertation</a:t>
            </a:r>
            <a:endParaRPr lang="en-US" sz="2600"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Of course, it might help you get started if there was not so much fog surrounding the dissertation process.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ü"/>
            </a:pPr>
            <a:r>
              <a:rPr lang="en-US" sz="2600" dirty="0">
                <a:latin typeface="Times New Roman" panose="02020603050405020304" pitchFamily="18" charset="0"/>
                <a:cs typeface="Times New Roman" panose="02020603050405020304" pitchFamily="18" charset="0"/>
              </a:rPr>
              <a:t>When your title is based on a "</a:t>
            </a:r>
            <a:r>
              <a:rPr lang="en-US" sz="2600" b="1" i="1" dirty="0">
                <a:latin typeface="Times New Roman" panose="02020603050405020304" pitchFamily="18" charset="0"/>
                <a:cs typeface="Times New Roman" panose="02020603050405020304" pitchFamily="18" charset="0"/>
              </a:rPr>
              <a:t>there's a monster here</a:t>
            </a:r>
            <a:r>
              <a:rPr lang="en-US" sz="2600" dirty="0">
                <a:latin typeface="Times New Roman" panose="02020603050405020304" pitchFamily="18" charset="0"/>
                <a:cs typeface="Times New Roman" panose="02020603050405020304" pitchFamily="18" charset="0"/>
              </a:rPr>
              <a:t>" rumor from your peers, the chances of you being confused are always higher - especially when your peers are communicating with you via the web.</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1524000" y="4204970"/>
            <a:ext cx="6367145" cy="265303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690245" y="1269365"/>
            <a:ext cx="9163685" cy="24917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#1: The School Will Support You</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This might be a hard pill to swallow, but it's important medicine to take, especially when you're just starting out.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Students who think they'll be able to rely on their university's basic dissertation help programs almost always face a rude awakening. </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821305" y="3905885"/>
            <a:ext cx="4460240" cy="295211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705485" y="1269365"/>
            <a:ext cx="9323705" cy="289179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#1: The School Will Support You</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Basically, it's like a trust fall when your partner has a 50% chance of suddenly going on vacation - or simply not answering your emails... or missing an appointment... or even giving you incorrect information that you later have to correct under their supervision.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Well, just close your eyes, cross your arms, and get ready to fall...</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17965"/>
          <a:stretch>
            <a:fillRect/>
          </a:stretch>
        </p:blipFill>
        <p:spPr>
          <a:xfrm>
            <a:off x="2226945" y="4257040"/>
            <a:ext cx="4486910" cy="262953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645" y="193040"/>
            <a:ext cx="6687185" cy="1076325"/>
          </a:xfrm>
          <a:prstGeom prst="rect">
            <a:avLst/>
          </a:prstGeom>
        </p:spPr>
        <p:txBody>
          <a:bodyPr wrap="square">
            <a:spAutoFit/>
          </a:bodyPr>
          <a:lstStyle/>
          <a:p>
            <a:pPr algn="ctr"/>
            <a:r>
              <a:rPr lang="en-US" sz="3200" b="1" dirty="0">
                <a:solidFill>
                  <a:srgbClr val="FF0000"/>
                </a:solidFill>
                <a:sym typeface="+mn-ea"/>
              </a:rPr>
              <a:t>The Myths and Realities of </a:t>
            </a:r>
            <a:br>
              <a:rPr lang="en-US" sz="3200" b="1" dirty="0">
                <a:solidFill>
                  <a:srgbClr val="FF0000"/>
                </a:solidFill>
                <a:sym typeface="+mn-ea"/>
              </a:rPr>
            </a:br>
            <a:r>
              <a:rPr lang="en-US" sz="3200" b="1" dirty="0">
                <a:solidFill>
                  <a:srgbClr val="FF0000"/>
                </a:solidFill>
                <a:sym typeface="+mn-ea"/>
              </a:rPr>
              <a:t>Manuscript/Dissertation Writing</a:t>
            </a:r>
            <a:endParaRPr lang="en-US" sz="3200" b="1" dirty="0">
              <a:solidFill>
                <a:srgbClr val="FF0000"/>
              </a:solidFill>
              <a:sym typeface="+mn-ea"/>
            </a:endParaRPr>
          </a:p>
        </p:txBody>
      </p:sp>
      <p:sp>
        <p:nvSpPr>
          <p:cNvPr id="5" name="Rectangle 4"/>
          <p:cNvSpPr/>
          <p:nvPr/>
        </p:nvSpPr>
        <p:spPr>
          <a:xfrm>
            <a:off x="807720" y="1269365"/>
            <a:ext cx="8768080" cy="2491740"/>
          </a:xfrm>
          <a:prstGeom prst="rect">
            <a:avLst/>
          </a:prstGeom>
        </p:spPr>
        <p:txBody>
          <a:bodyPr wrap="square">
            <a:spAutoFit/>
          </a:bodyPr>
          <a:lstStyle/>
          <a:p>
            <a:pPr indent="0" algn="just">
              <a:buFont typeface="Wingdings" panose="05000000000000000000" charset="0"/>
              <a:buNone/>
            </a:pPr>
            <a:r>
              <a:rPr lang="en-US" sz="2600" b="1" i="1" dirty="0">
                <a:latin typeface="Times New Roman" panose="02020603050405020304" pitchFamily="18" charset="0"/>
                <a:cs typeface="Times New Roman" panose="02020603050405020304" pitchFamily="18" charset="0"/>
                <a:sym typeface="+mn-ea"/>
              </a:rPr>
              <a:t>Myth #1: The School Will Support You</a:t>
            </a:r>
            <a:endParaRPr lang="en-US" sz="2600" b="1" i="1" dirty="0">
              <a:latin typeface="Times New Roman" panose="02020603050405020304" pitchFamily="18" charset="0"/>
              <a:cs typeface="Times New Roman" panose="02020603050405020304" pitchFamily="18" charset="0"/>
              <a:sym typeface="+mn-ea"/>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Universities—both online and brick-and-mortar—are a lot like apartment campuses.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When you first arrive, you get a grand orientation, showcasing the amenities and services and maybe even a welcome basket.</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25505" b="24053"/>
          <a:stretch>
            <a:fillRect/>
          </a:stretch>
        </p:blipFill>
        <p:spPr>
          <a:xfrm>
            <a:off x="877570" y="3973195"/>
            <a:ext cx="8642985" cy="290258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24025</Words>
  <Application>WPS Presentation</Application>
  <PresentationFormat>Widescreen</PresentationFormat>
  <Paragraphs>327</Paragraphs>
  <Slides>49</Slides>
  <Notes>7</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49</vt:i4>
      </vt:variant>
    </vt:vector>
  </HeadingPairs>
  <TitlesOfParts>
    <vt:vector size="61" baseType="lpstr">
      <vt:lpstr>Arial</vt:lpstr>
      <vt:lpstr>SimSun</vt:lpstr>
      <vt:lpstr>Wingdings</vt:lpstr>
      <vt:lpstr>Wingdings 3</vt:lpstr>
      <vt:lpstr>Arial</vt:lpstr>
      <vt:lpstr>Times New Roman</vt:lpstr>
      <vt:lpstr>Wingdings</vt:lpstr>
      <vt:lpstr>Trebuchet MS</vt:lpstr>
      <vt:lpstr>Microsoft YaHei</vt:lpstr>
      <vt:lpstr>Arial Unicode MS</vt:lpstr>
      <vt:lpstr>Calibri</vt:lpstr>
      <vt:lpstr>Facet</vt:lpstr>
      <vt:lpstr>The Myths and Realities of  Manuscript/Dissertation Writing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ProfDr Ashok K Gupta</cp:lastModifiedBy>
  <cp:revision>1159</cp:revision>
  <dcterms:created xsi:type="dcterms:W3CDTF">2023-02-22T07:02:00Z</dcterms:created>
  <dcterms:modified xsi:type="dcterms:W3CDTF">2024-08-27T18:44:23Z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33F52C7EB2224795BC55DBF6E928B4CF_12</vt:lpwstr>
  </property>
  <property fmtid="{D5CDD505-2E9C-101B-9397-08002B2CF9AE}" pid="3" name="KSOProductBuildVer">
    <vt:lpwstr>1033-12.2.0.17562</vt:lpwstr>
  </property>
</Properties>
</file>