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7" r:id="rId2"/>
    <p:sldId id="289" r:id="rId3"/>
    <p:sldId id="261" r:id="rId4"/>
    <p:sldId id="297" r:id="rId5"/>
    <p:sldId id="298" r:id="rId6"/>
    <p:sldId id="307" r:id="rId7"/>
    <p:sldId id="296" r:id="rId8"/>
    <p:sldId id="312" r:id="rId9"/>
    <p:sldId id="292" r:id="rId10"/>
    <p:sldId id="290" r:id="rId11"/>
    <p:sldId id="299" r:id="rId12"/>
    <p:sldId id="300" r:id="rId13"/>
    <p:sldId id="301" r:id="rId14"/>
    <p:sldId id="263" r:id="rId15"/>
    <p:sldId id="302" r:id="rId16"/>
    <p:sldId id="303" r:id="rId17"/>
    <p:sldId id="265" r:id="rId18"/>
    <p:sldId id="293" r:id="rId19"/>
    <p:sldId id="304" r:id="rId20"/>
    <p:sldId id="308" r:id="rId21"/>
    <p:sldId id="267" r:id="rId22"/>
    <p:sldId id="269" r:id="rId23"/>
    <p:sldId id="294" r:id="rId24"/>
    <p:sldId id="288" r:id="rId25"/>
    <p:sldId id="305" r:id="rId26"/>
    <p:sldId id="306" r:id="rId27"/>
    <p:sldId id="314" r:id="rId28"/>
    <p:sldId id="316" r:id="rId29"/>
    <p:sldId id="281" r:id="rId30"/>
    <p:sldId id="283" r:id="rId31"/>
    <p:sldId id="271" r:id="rId32"/>
    <p:sldId id="317" r:id="rId33"/>
    <p:sldId id="311" r:id="rId34"/>
    <p:sldId id="295" r:id="rId35"/>
    <p:sldId id="309" r:id="rId36"/>
    <p:sldId id="310" r:id="rId37"/>
    <p:sldId id="273" r:id="rId38"/>
    <p:sldId id="275" r:id="rId39"/>
    <p:sldId id="277" r:id="rId40"/>
    <p:sldId id="323" r:id="rId41"/>
    <p:sldId id="324" r:id="rId42"/>
    <p:sldId id="279" r:id="rId43"/>
    <p:sldId id="318" r:id="rId44"/>
    <p:sldId id="319"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B2018-72C1-4EF9-B547-C5B0A5DA6304}"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20E06-24DB-4137-94FF-9D1019ACB329}" type="slidenum">
              <a:rPr lang="en-US" smtClean="0"/>
              <a:t>‹#›</a:t>
            </a:fld>
            <a:endParaRPr lang="en-US"/>
          </a:p>
        </p:txBody>
      </p:sp>
    </p:spTree>
    <p:extLst>
      <p:ext uri="{BB962C8B-B14F-4D97-AF65-F5344CB8AC3E}">
        <p14:creationId xmlns:p14="http://schemas.microsoft.com/office/powerpoint/2010/main" val="114731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8550B0B1-6784-4F09-A689-85BD5063E2B2}" type="slidenum">
              <a:rPr lang="en-US" altLang="en-US">
                <a:latin typeface="Arial" pitchFamily="34" charset="0"/>
              </a:rPr>
              <a:pPr/>
              <a:t>27</a:t>
            </a:fld>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447288A8-B878-4961-8BC7-2DC411B2BDF3}" type="slidenum">
              <a:rPr lang="en-US" altLang="en-US">
                <a:latin typeface="Arial" pitchFamily="34" charset="0"/>
              </a:rPr>
              <a:pPr/>
              <a:t>28</a:t>
            </a:fld>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301E436-6F5B-4926-85F7-F44190762B10}" type="slidenum">
              <a:rPr lang="en-US" altLang="en-US">
                <a:latin typeface="Arial" pitchFamily="34" charset="0"/>
              </a:rPr>
              <a:pPr/>
              <a:t>29</a:t>
            </a:fld>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3804652B-CC53-4739-9584-61CA1218D90E}" type="slidenum">
              <a:rPr lang="en-US" altLang="en-US">
                <a:latin typeface="Arial" pitchFamily="34" charset="0"/>
              </a:rPr>
              <a:pPr/>
              <a:t>30</a:t>
            </a:fld>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10F7D5-4FD9-480E-BBE5-828AF3226BBE}" type="slidenum">
              <a:rPr lang="en-GB" altLang="en-US"/>
              <a:pPr/>
              <a:t>37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31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6B1C9A2-D28B-4770-A632-0DF1D107910C}" type="slidenum">
              <a:rPr lang="en-GB"/>
              <a:pPr/>
              <a:t>39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00129BD-EEA1-40C9-8536-19A2538F853D}" type="datetimeFigureOut">
              <a:rPr lang="en-US" smtClean="0"/>
              <a:t>6/18/2024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0EA64B-DEE0-435A-8368-5B49463E031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129BD-EEA1-40C9-8536-19A2538F853D}"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A64B-DEE0-435A-8368-5B49463E031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129BD-EEA1-40C9-8536-19A2538F853D}"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A64B-DEE0-435A-8368-5B49463E031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129BD-EEA1-40C9-8536-19A2538F853D}"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A64B-DEE0-435A-8368-5B49463E031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129BD-EEA1-40C9-8536-19A2538F853D}"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A64B-DEE0-435A-8368-5B49463E031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0129BD-EEA1-40C9-8536-19A2538F853D}"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A64B-DEE0-435A-8368-5B49463E031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0129BD-EEA1-40C9-8536-19A2538F853D}"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EA64B-DEE0-435A-8368-5B49463E031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0129BD-EEA1-40C9-8536-19A2538F853D}"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EA64B-DEE0-435A-8368-5B49463E031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129BD-EEA1-40C9-8536-19A2538F853D}"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EA64B-DEE0-435A-8368-5B49463E03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129BD-EEA1-40C9-8536-19A2538F853D}"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A64B-DEE0-435A-8368-5B49463E03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129BD-EEA1-40C9-8536-19A2538F853D}"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A64B-DEE0-435A-8368-5B49463E03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00129BD-EEA1-40C9-8536-19A2538F853D}" type="datetimeFigureOut">
              <a:rPr lang="en-US" smtClean="0"/>
              <a:t>6/18/2024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0EA64B-DEE0-435A-8368-5B49463E03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kanmark466@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oi.org/10.1093/humrep/dev3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Dr</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Akaninyene</a:t>
            </a:r>
            <a:r>
              <a:rPr lang="en-US" b="1" i="1" dirty="0" smtClean="0">
                <a:latin typeface="Times New Roman" pitchFamily="18" charset="0"/>
                <a:cs typeface="Times New Roman" pitchFamily="18" charset="0"/>
              </a:rPr>
              <a:t> Mark</a:t>
            </a:r>
          </a:p>
          <a:p>
            <a:pPr marL="0" indent="0">
              <a:buNone/>
            </a:pP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MBBcH</a:t>
            </a:r>
            <a:r>
              <a:rPr lang="en-US" b="1" i="1" dirty="0" smtClean="0">
                <a:latin typeface="Times New Roman" pitchFamily="18" charset="0"/>
                <a:cs typeface="Times New Roman" pitchFamily="18" charset="0"/>
              </a:rPr>
              <a:t>(Cal), MPH(</a:t>
            </a:r>
            <a:r>
              <a:rPr lang="en-US" b="1" i="1" dirty="0" err="1" smtClean="0">
                <a:latin typeface="Times New Roman" pitchFamily="18" charset="0"/>
                <a:cs typeface="Times New Roman" pitchFamily="18" charset="0"/>
              </a:rPr>
              <a:t>Uniport</a:t>
            </a:r>
            <a:r>
              <a:rPr lang="en-US" b="1" i="1" dirty="0" smtClean="0">
                <a:latin typeface="Times New Roman" pitchFamily="18" charset="0"/>
                <a:cs typeface="Times New Roman" pitchFamily="18" charset="0"/>
              </a:rPr>
              <a:t>), FWACP, PhD in view</a:t>
            </a:r>
          </a:p>
          <a:p>
            <a:pPr marL="0" indent="0">
              <a:buNone/>
            </a:pPr>
            <a:r>
              <a:rPr lang="en-US" altLang="zh-CN" b="1" i="1" dirty="0" smtClean="0">
                <a:latin typeface="Times New Roman" pitchFamily="18" charset="0"/>
                <a:cs typeface="Times New Roman" pitchFamily="18" charset="0"/>
              </a:rPr>
              <a:t>        Consultant Public Health Physician</a:t>
            </a:r>
          </a:p>
          <a:p>
            <a:pPr marL="0" indent="0">
              <a:buNone/>
            </a:pPr>
            <a:r>
              <a:rPr lang="en-US" b="1" i="1" dirty="0">
                <a:latin typeface="Times New Roman" pitchFamily="18" charset="0"/>
                <a:cs typeface="Times New Roman" pitchFamily="18" charset="0"/>
                <a:hlinkClick r:id="rId2"/>
              </a:rPr>
              <a:t> </a:t>
            </a:r>
            <a:r>
              <a:rPr lang="en-US" b="1" i="1" dirty="0" smtClean="0">
                <a:latin typeface="Times New Roman" pitchFamily="18" charset="0"/>
                <a:cs typeface="Times New Roman" pitchFamily="18" charset="0"/>
                <a:hlinkClick r:id="rId2"/>
              </a:rPr>
              <a:t>        </a:t>
            </a:r>
            <a:r>
              <a:rPr lang="en-US" b="1" i="1" u="sng" dirty="0" smtClean="0">
                <a:solidFill>
                  <a:srgbClr val="00B0F0"/>
                </a:solidFill>
                <a:latin typeface="Times New Roman" pitchFamily="18" charset="0"/>
                <a:cs typeface="Times New Roman" pitchFamily="18" charset="0"/>
                <a:hlinkClick r:id="rId2"/>
              </a:rPr>
              <a:t>akanmark466@gmail.com</a:t>
            </a:r>
            <a:endParaRPr lang="en-US" i="1" dirty="0">
              <a:solidFill>
                <a:srgbClr val="00B0F0"/>
              </a:solidFill>
              <a:latin typeface="Times New Roman" pitchFamily="18" charset="0"/>
              <a:cs typeface="Times New Roman" pitchFamily="18" charset="0"/>
            </a:endParaRPr>
          </a:p>
          <a:p>
            <a:pPr marL="0" indent="0">
              <a:buNone/>
            </a:pPr>
            <a:endParaRPr lang="en-US" altLang="zh-CN" b="1" i="1" dirty="0" smtClean="0">
              <a:latin typeface="Times New Roman" pitchFamily="18" charset="0"/>
              <a:cs typeface="Times New Roman" pitchFamily="18" charset="0"/>
            </a:endParaRPr>
          </a:p>
          <a:p>
            <a:pPr marL="0" indent="0">
              <a:buNone/>
            </a:pPr>
            <a:r>
              <a:rPr lang="en-US" altLang="zh-CN" b="1" i="1" dirty="0">
                <a:latin typeface="Times New Roman" pitchFamily="18" charset="0"/>
                <a:cs typeface="Times New Roman" pitchFamily="18" charset="0"/>
              </a:rPr>
              <a:t> </a:t>
            </a:r>
            <a:r>
              <a:rPr lang="en-US" altLang="zh-CN" b="1" i="1" dirty="0" smtClean="0">
                <a:latin typeface="Times New Roman" pitchFamily="18" charset="0"/>
                <a:cs typeface="Times New Roman" pitchFamily="18" charset="0"/>
              </a:rPr>
              <a:t>                                                       </a:t>
            </a:r>
            <a:endParaRPr lang="zh-CN" altLang="en-US" b="1" dirty="0" smtClean="0">
              <a:latin typeface="Times New Roman" pitchFamily="18" charset="0"/>
              <a:cs typeface="Times New Roman" pitchFamily="18" charset="0"/>
            </a:endParaRPr>
          </a:p>
          <a:p>
            <a:endParaRPr lang="en-US" b="1" dirty="0"/>
          </a:p>
        </p:txBody>
      </p:sp>
      <p:sp>
        <p:nvSpPr>
          <p:cNvPr id="2" name="Title 1"/>
          <p:cNvSpPr>
            <a:spLocks noGrp="1"/>
          </p:cNvSpPr>
          <p:nvPr>
            <p:ph type="title"/>
          </p:nvPr>
        </p:nvSpPr>
        <p:spPr/>
        <p:txBody>
          <a:bodyPr>
            <a:noAutofit/>
          </a:bodyPr>
          <a:lstStyle/>
          <a:p>
            <a:r>
              <a:rPr lang="en-US" sz="3200" b="1" dirty="0" smtClean="0">
                <a:solidFill>
                  <a:srgbClr val="C00000"/>
                </a:solidFill>
                <a:latin typeface="Times New Roman" pitchFamily="18" charset="0"/>
                <a:cs typeface="Times New Roman" pitchFamily="18" charset="0"/>
              </a:rPr>
              <a:t>WRITING A GOOD RESEARCH INTRODUCTION</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080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57201"/>
            <a:ext cx="7745505" cy="5668962"/>
          </a:xfrm>
        </p:spPr>
        <p:txBody>
          <a:bodyPr/>
          <a:lstStyle/>
          <a:p>
            <a:pPr marL="690562" lvl="2"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nature</a:t>
            </a:r>
            <a:r>
              <a:rPr lang="en-US" altLang="en-US" sz="2400" dirty="0">
                <a:latin typeface="Times New Roman" pitchFamily="18" charset="0"/>
                <a:cs typeface="Times New Roman" pitchFamily="18" charset="0"/>
              </a:rPr>
              <a:t>, scope and </a:t>
            </a:r>
            <a:r>
              <a:rPr lang="en-US" altLang="en-US" sz="2400" dirty="0" smtClean="0">
                <a:latin typeface="Times New Roman" pitchFamily="18" charset="0"/>
                <a:cs typeface="Times New Roman" pitchFamily="18" charset="0"/>
              </a:rPr>
              <a:t>trend/pattern </a:t>
            </a:r>
            <a:r>
              <a:rPr lang="en-US" altLang="en-US" sz="2400" dirty="0">
                <a:latin typeface="Times New Roman" pitchFamily="18" charset="0"/>
                <a:cs typeface="Times New Roman" pitchFamily="18" charset="0"/>
              </a:rPr>
              <a:t>of the </a:t>
            </a:r>
            <a:r>
              <a:rPr lang="en-US" altLang="en-US" sz="2400" dirty="0" smtClean="0">
                <a:latin typeface="Times New Roman" pitchFamily="18" charset="0"/>
                <a:cs typeface="Times New Roman" pitchFamily="18" charset="0"/>
              </a:rPr>
              <a:t>problem</a:t>
            </a:r>
          </a:p>
          <a:p>
            <a:pPr marL="690562" lvl="2"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A </a:t>
            </a:r>
            <a:r>
              <a:rPr lang="en-US" altLang="en-US" sz="2400" dirty="0">
                <a:latin typeface="Times New Roman" pitchFamily="18" charset="0"/>
                <a:cs typeface="Times New Roman" pitchFamily="18" charset="0"/>
              </a:rPr>
              <a:t>local perspective observed or documented </a:t>
            </a:r>
            <a:r>
              <a:rPr lang="en-US" altLang="en-US" sz="2400" dirty="0" err="1">
                <a:latin typeface="Times New Roman" pitchFamily="18" charset="0"/>
                <a:cs typeface="Times New Roman" pitchFamily="18" charset="0"/>
              </a:rPr>
              <a:t>eg</a:t>
            </a:r>
            <a:r>
              <a:rPr lang="en-US" altLang="en-US" sz="2400" dirty="0">
                <a:latin typeface="Times New Roman" pitchFamily="18" charset="0"/>
                <a:cs typeface="Times New Roman" pitchFamily="18" charset="0"/>
              </a:rPr>
              <a:t> in </a:t>
            </a:r>
            <a:r>
              <a:rPr lang="en-US" altLang="en-US" sz="2400" dirty="0" smtClean="0">
                <a:latin typeface="Times New Roman" pitchFamily="18" charset="0"/>
                <a:cs typeface="Times New Roman" pitchFamily="18" charset="0"/>
              </a:rPr>
              <a:t>NDHS</a:t>
            </a:r>
          </a:p>
          <a:p>
            <a:pPr marL="690562" lvl="2"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A </a:t>
            </a:r>
            <a:r>
              <a:rPr lang="en-US" altLang="en-US" sz="2400" dirty="0">
                <a:latin typeface="Times New Roman" pitchFamily="18" charset="0"/>
                <a:cs typeface="Times New Roman" pitchFamily="18" charset="0"/>
              </a:rPr>
              <a:t>global perspective to show how the local picture fits into global data </a:t>
            </a:r>
            <a:r>
              <a:rPr lang="en-US" altLang="en-US" sz="2400" dirty="0" err="1">
                <a:latin typeface="Times New Roman" pitchFamily="18" charset="0"/>
                <a:cs typeface="Times New Roman" pitchFamily="18" charset="0"/>
              </a:rPr>
              <a:t>e.g</a:t>
            </a:r>
            <a:r>
              <a:rPr lang="en-US" altLang="en-US" sz="2400" dirty="0">
                <a:latin typeface="Times New Roman" pitchFamily="18" charset="0"/>
                <a:cs typeface="Times New Roman" pitchFamily="18" charset="0"/>
              </a:rPr>
              <a:t> MMR in </a:t>
            </a:r>
            <a:r>
              <a:rPr lang="en-US" altLang="en-US" sz="2400" dirty="0" smtClean="0">
                <a:latin typeface="Times New Roman" pitchFamily="18" charset="0"/>
                <a:cs typeface="Times New Roman" pitchFamily="18" charset="0"/>
              </a:rPr>
              <a:t>Nigeria</a:t>
            </a:r>
          </a:p>
          <a:p>
            <a:pPr marL="690562" lvl="2" indent="-342900">
              <a:spcBef>
                <a:spcPts val="400"/>
              </a:spcBef>
              <a:buSzPct val="68000"/>
            </a:pPr>
            <a:r>
              <a:rPr lang="en-US" altLang="en-US" sz="2400" dirty="0" smtClean="0">
                <a:latin typeface="Times New Roman" pitchFamily="18" charset="0"/>
                <a:cs typeface="Times New Roman" pitchFamily="18" charset="0"/>
              </a:rPr>
              <a:t>Statement of problem should not</a:t>
            </a: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be </a:t>
            </a:r>
            <a:r>
              <a:rPr lang="en-US" altLang="en-US" sz="2400" dirty="0">
                <a:latin typeface="Times New Roman" pitchFamily="18" charset="0"/>
                <a:cs typeface="Times New Roman" pitchFamily="18" charset="0"/>
              </a:rPr>
              <a:t>a long </a:t>
            </a:r>
            <a:r>
              <a:rPr lang="en-US" altLang="en-US" sz="2400" dirty="0" smtClean="0">
                <a:latin typeface="Times New Roman" pitchFamily="18" charset="0"/>
                <a:cs typeface="Times New Roman" pitchFamily="18" charset="0"/>
              </a:rPr>
              <a:t>narrative</a:t>
            </a:r>
          </a:p>
          <a:p>
            <a:pPr marL="690562" lvl="2" indent="-342900">
              <a:spcBef>
                <a:spcPts val="400"/>
              </a:spcBef>
              <a:buSzPct val="68000"/>
            </a:pPr>
            <a:r>
              <a:rPr lang="en-US" altLang="en-US" sz="2400" dirty="0" smtClean="0">
                <a:latin typeface="Times New Roman" pitchFamily="18" charset="0"/>
                <a:cs typeface="Times New Roman" pitchFamily="18" charset="0"/>
              </a:rPr>
              <a:t>A clear and precise problem statement must be articulated to provide a context for the study and presented to the readers</a:t>
            </a:r>
          </a:p>
          <a:p>
            <a:pPr marL="690562" lvl="2" indent="-342900">
              <a:spcBef>
                <a:spcPts val="400"/>
              </a:spcBef>
              <a:buSzPct val="68000"/>
            </a:pPr>
            <a:r>
              <a:rPr lang="en-US" altLang="en-US" sz="2400" dirty="0" smtClean="0">
                <a:latin typeface="Times New Roman" pitchFamily="18" charset="0"/>
                <a:cs typeface="Times New Roman" pitchFamily="18" charset="0"/>
              </a:rPr>
              <a:t>The perceived problem should naturally lead to a research question and should be clearly defined and understood</a:t>
            </a:r>
            <a:endParaRPr lang="en-US" alt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2148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09601"/>
            <a:ext cx="7745505" cy="5516562"/>
          </a:xfrm>
        </p:spPr>
        <p:txBody>
          <a:bodyPr/>
          <a:lstStyle/>
          <a:p>
            <a:r>
              <a:rPr lang="en-US" dirty="0" smtClean="0">
                <a:latin typeface="Times New Roman" pitchFamily="18" charset="0"/>
                <a:cs typeface="Times New Roman" pitchFamily="18" charset="0"/>
              </a:rPr>
              <a:t>A good problem statement must take the audience into consideration and must be made readable and comprehensible by the readers</a:t>
            </a:r>
          </a:p>
          <a:p>
            <a:r>
              <a:rPr lang="en-US" dirty="0" smtClean="0">
                <a:latin typeface="Times New Roman" pitchFamily="18" charset="0"/>
                <a:cs typeface="Times New Roman" pitchFamily="18" charset="0"/>
              </a:rPr>
              <a:t>It presents a solid compelling and pragmatic research agenda that addresses a pressing need of the population</a:t>
            </a:r>
          </a:p>
          <a:p>
            <a:r>
              <a:rPr lang="en-US" dirty="0" smtClean="0">
                <a:latin typeface="Times New Roman" pitchFamily="18" charset="0"/>
                <a:cs typeface="Times New Roman" pitchFamily="18" charset="0"/>
              </a:rPr>
              <a:t>It comprises three key elements</a:t>
            </a:r>
          </a:p>
          <a:p>
            <a:pPr>
              <a:buFont typeface="Wingdings" pitchFamily="2" charset="2"/>
              <a:buChar char="ü"/>
            </a:pPr>
            <a:r>
              <a:rPr lang="en-US" dirty="0" smtClean="0">
                <a:latin typeface="Times New Roman" pitchFamily="18" charset="0"/>
                <a:cs typeface="Times New Roman" pitchFamily="18" charset="0"/>
              </a:rPr>
              <a:t>An obvious problem and with the context/background that makes it worth addressing</a:t>
            </a:r>
          </a:p>
          <a:p>
            <a:pPr>
              <a:buFont typeface="Wingdings" pitchFamily="2" charset="2"/>
              <a:buChar char="ü"/>
            </a:pPr>
            <a:r>
              <a:rPr lang="en-US" dirty="0" smtClean="0">
                <a:latin typeface="Times New Roman" pitchFamily="18" charset="0"/>
                <a:cs typeface="Times New Roman" pitchFamily="18" charset="0"/>
              </a:rPr>
              <a:t>Practical means of providing solution to the problem</a:t>
            </a:r>
          </a:p>
          <a:p>
            <a:pPr>
              <a:buFont typeface="Wingdings" pitchFamily="2" charset="2"/>
              <a:buChar char="ü"/>
            </a:pPr>
            <a:r>
              <a:rPr lang="en-US" dirty="0" smtClean="0">
                <a:latin typeface="Times New Roman" pitchFamily="18" charset="0"/>
                <a:cs typeface="Times New Roman" pitchFamily="18" charset="0"/>
              </a:rPr>
              <a:t>The importance and goal of solving the problem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2192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04801"/>
            <a:ext cx="7745505" cy="5821362"/>
          </a:xfrm>
        </p:spPr>
        <p:txBody>
          <a:bodyPr>
            <a:normAutofit lnSpcReduction="10000"/>
          </a:bodyPr>
          <a:lstStyle/>
          <a:p>
            <a:pPr marL="0" indent="0">
              <a:buNone/>
            </a:pPr>
            <a:r>
              <a:rPr lang="en-US" b="1" i="1" dirty="0" smtClean="0"/>
              <a:t>Steps adopted for a good problem statement</a:t>
            </a:r>
          </a:p>
          <a:p>
            <a:pPr marL="0" indent="0">
              <a:buNone/>
            </a:pPr>
            <a:r>
              <a:rPr lang="en-US" dirty="0" smtClean="0">
                <a:latin typeface="Times New Roman" pitchFamily="18" charset="0"/>
                <a:cs typeface="Times New Roman" pitchFamily="18" charset="0"/>
              </a:rPr>
              <a:t>i. </a:t>
            </a:r>
            <a:r>
              <a:rPr lang="en-US" dirty="0" err="1" smtClean="0">
                <a:latin typeface="Times New Roman" pitchFamily="18" charset="0"/>
                <a:cs typeface="Times New Roman" pitchFamily="18" charset="0"/>
              </a:rPr>
              <a:t>Analyse</a:t>
            </a:r>
            <a:r>
              <a:rPr lang="en-US" dirty="0" smtClean="0">
                <a:latin typeface="Times New Roman" pitchFamily="18" charset="0"/>
                <a:cs typeface="Times New Roman" pitchFamily="18" charset="0"/>
              </a:rPr>
              <a:t> and understand the chosen topic.</a:t>
            </a:r>
          </a:p>
          <a:p>
            <a:pPr marL="0" indent="0">
              <a:buNone/>
            </a:pPr>
            <a:r>
              <a:rPr lang="en-US" dirty="0" smtClean="0">
                <a:latin typeface="Times New Roman" pitchFamily="18" charset="0"/>
                <a:cs typeface="Times New Roman" pitchFamily="18" charset="0"/>
              </a:rPr>
              <a:t>ii. Have a clear vision of the intended goal of the research</a:t>
            </a:r>
          </a:p>
          <a:p>
            <a:pPr marL="0" indent="0">
              <a:buNone/>
            </a:pPr>
            <a:r>
              <a:rPr lang="en-US" dirty="0" smtClean="0">
                <a:latin typeface="Times New Roman" pitchFamily="18" charset="0"/>
                <a:cs typeface="Times New Roman" pitchFamily="18" charset="0"/>
              </a:rPr>
              <a:t>iii. Define the problem and specify why solving it is important</a:t>
            </a:r>
          </a:p>
          <a:p>
            <a:pPr marL="0" indent="0">
              <a:buNone/>
            </a:pPr>
            <a:r>
              <a:rPr lang="en-US" dirty="0" smtClean="0">
                <a:latin typeface="Times New Roman" pitchFamily="18" charset="0"/>
                <a:cs typeface="Times New Roman" pitchFamily="18" charset="0"/>
              </a:rPr>
              <a:t>iv. Define the background/context upon which the topic is premised</a:t>
            </a:r>
          </a:p>
          <a:p>
            <a:pPr marL="0" indent="0">
              <a:buNone/>
            </a:pPr>
            <a:r>
              <a:rPr lang="en-US" dirty="0" smtClean="0">
                <a:latin typeface="Times New Roman" pitchFamily="18" charset="0"/>
                <a:cs typeface="Times New Roman" pitchFamily="18" charset="0"/>
              </a:rPr>
              <a:t>v. </a:t>
            </a:r>
            <a:r>
              <a:rPr lang="en-US" dirty="0" err="1" smtClean="0">
                <a:latin typeface="Times New Roman" pitchFamily="18" charset="0"/>
                <a:cs typeface="Times New Roman" pitchFamily="18" charset="0"/>
              </a:rPr>
              <a:t>Analyse</a:t>
            </a:r>
            <a:r>
              <a:rPr lang="en-US" dirty="0" smtClean="0">
                <a:latin typeface="Times New Roman" pitchFamily="18" charset="0"/>
                <a:cs typeface="Times New Roman" pitchFamily="18" charset="0"/>
              </a:rPr>
              <a:t> the problem and explain the impact</a:t>
            </a:r>
          </a:p>
          <a:p>
            <a:pPr marL="0" indent="0">
              <a:buNone/>
            </a:pPr>
            <a:r>
              <a:rPr lang="en-US" dirty="0" smtClean="0">
                <a:latin typeface="Times New Roman" pitchFamily="18" charset="0"/>
                <a:cs typeface="Times New Roman" pitchFamily="18" charset="0"/>
              </a:rPr>
              <a:t>vi. Build a rationale for the proposed study</a:t>
            </a:r>
          </a:p>
          <a:p>
            <a:pPr marL="0" indent="0">
              <a:buNone/>
            </a:pPr>
            <a:r>
              <a:rPr lang="en-US" dirty="0" smtClean="0">
                <a:latin typeface="Times New Roman" pitchFamily="18" charset="0"/>
                <a:cs typeface="Times New Roman" pitchFamily="18" charset="0"/>
              </a:rPr>
              <a:t>vii. Identify the gap and explain the causes of the gap</a:t>
            </a:r>
          </a:p>
          <a:p>
            <a:pPr marL="0" indent="0">
              <a:buNone/>
            </a:pPr>
            <a:r>
              <a:rPr lang="en-US" dirty="0" smtClean="0">
                <a:latin typeface="Times New Roman" pitchFamily="18" charset="0"/>
                <a:cs typeface="Times New Roman" pitchFamily="18" charset="0"/>
              </a:rPr>
              <a:t>viii. Conceptualize the solution to the problem</a:t>
            </a:r>
          </a:p>
          <a:p>
            <a:pPr marL="0" indent="0">
              <a:buNone/>
            </a:pPr>
            <a:r>
              <a:rPr lang="en-US" dirty="0" smtClean="0">
                <a:latin typeface="Times New Roman" pitchFamily="18" charset="0"/>
                <a:cs typeface="Times New Roman" pitchFamily="18" charset="0"/>
              </a:rPr>
              <a:t>ix. Review and ensure that the 5W’s what, who, when, why, where are taken care of</a:t>
            </a:r>
          </a:p>
          <a:p>
            <a:pPr marL="0" indent="0">
              <a:buNone/>
            </a:pPr>
            <a:r>
              <a:rPr lang="en-US" dirty="0" smtClean="0">
                <a:latin typeface="Times New Roman" pitchFamily="18" charset="0"/>
                <a:cs typeface="Times New Roman" pitchFamily="18" charset="0"/>
              </a:rPr>
              <a:t>x. Summarize all the points and clearly/ concisely write down the problem statement</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349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85801"/>
            <a:ext cx="7745505" cy="5440362"/>
          </a:xfrm>
        </p:spPr>
        <p:txBody>
          <a:bodyPr/>
          <a:lstStyle/>
          <a:p>
            <a:pPr marL="0" indent="0">
              <a:buNone/>
            </a:pPr>
            <a:r>
              <a:rPr lang="en-US" b="1" i="1" dirty="0" smtClean="0">
                <a:latin typeface="Times New Roman" pitchFamily="18" charset="0"/>
                <a:cs typeface="Times New Roman" pitchFamily="18" charset="0"/>
              </a:rPr>
              <a:t>A good example of problem statement</a:t>
            </a:r>
          </a:p>
          <a:p>
            <a:pPr marL="0" indent="0">
              <a:buNone/>
            </a:pPr>
            <a:r>
              <a:rPr lang="en-US" dirty="0" smtClean="0">
                <a:latin typeface="Times New Roman" pitchFamily="18" charset="0"/>
                <a:cs typeface="Times New Roman" pitchFamily="18" charset="0"/>
              </a:rPr>
              <a:t>Many women in ado LGA of Benue state died from excessive bleeding after childbirth. These  occur despite the use of oxytocin to prevent such bleeding in the hospital and or health centers. Inadequate training and attitude of health workers have been deemed to be the significant factors responsible for this</a:t>
            </a:r>
            <a:r>
              <a:rPr lang="en-US" altLang="en-US" dirty="0" smtClean="0">
                <a:latin typeface="Times New Roman" pitchFamily="18" charset="0"/>
                <a:cs typeface="Times New Roman" pitchFamily="18" charset="0"/>
              </a:rPr>
              <a:t>(NDHS,2022). Ideally no woman should die of childbirth. The recurrent training and retraining of healthcare workers in a maternity units may help reduce this challenge which is necessary to reduce the alarming rate of maternal deaths in ado LGA.</a:t>
            </a:r>
          </a:p>
          <a:p>
            <a:pPr marL="0" indent="0">
              <a:buNone/>
            </a:pPr>
            <a:r>
              <a:rPr lang="en-US" dirty="0" smtClean="0">
                <a:solidFill>
                  <a:schemeClr val="accent5"/>
                </a:solidFill>
                <a:latin typeface="Times New Roman" pitchFamily="18" charset="0"/>
                <a:cs typeface="Times New Roman" pitchFamily="18" charset="0"/>
              </a:rPr>
              <a:t>In the above statement</a:t>
            </a:r>
            <a:r>
              <a:rPr lang="en-US" dirty="0" smtClean="0">
                <a:latin typeface="Times New Roman" pitchFamily="18" charset="0"/>
                <a:cs typeface="Times New Roman" pitchFamily="18" charset="0"/>
              </a:rPr>
              <a:t>, the problem is clearly stated, the ideal solution is known, and the solution and its necessity are provided.</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2653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xmlns="" id="{389A1DDD-68FD-2642-8D13-AD30D8EE79FC}"/>
              </a:ext>
            </a:extLst>
          </p:cNvPr>
          <p:cNvSpPr>
            <a:spLocks noGrp="1" noChangeArrowheads="1"/>
          </p:cNvSpPr>
          <p:nvPr>
            <p:ph idx="1"/>
          </p:nvPr>
        </p:nvSpPr>
        <p:spPr>
          <a:xfrm>
            <a:off x="0" y="457200"/>
            <a:ext cx="9144000" cy="5943600"/>
          </a:xfrm>
        </p:spPr>
        <p:txBody>
          <a:bodyPr rtlCol="0">
            <a:normAutofit/>
          </a:bodyPr>
          <a:lstStyle/>
          <a:p>
            <a:pPr marL="0" indent="0" eaLnBrk="1" fontAlgn="auto" hangingPunct="1">
              <a:lnSpc>
                <a:spcPct val="90000"/>
              </a:lnSpc>
              <a:spcAft>
                <a:spcPts val="0"/>
              </a:spcAft>
              <a:buNone/>
              <a:defRPr/>
            </a:pPr>
            <a:r>
              <a:rPr lang="en-US" sz="3100" dirty="0" smtClean="0"/>
              <a:t>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Justification</a:t>
            </a:r>
          </a:p>
          <a:p>
            <a:pPr>
              <a:lnSpc>
                <a:spcPct val="90000"/>
              </a:lnSpc>
              <a:defRPr/>
            </a:pPr>
            <a:r>
              <a:rPr lang="en-US" dirty="0" smtClean="0">
                <a:latin typeface="Times New Roman" pitchFamily="18" charset="0"/>
                <a:cs typeface="Times New Roman" pitchFamily="18" charset="0"/>
              </a:rPr>
              <a:t>It refers to the rationale that makes the study acceptable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worthwhile to be embarked upon.</a:t>
            </a:r>
            <a:endParaRPr lang="en-US" b="1" dirty="0">
              <a:latin typeface="Times New Roman" pitchFamily="18" charset="0"/>
              <a:cs typeface="Times New Roman" pitchFamily="18" charset="0"/>
            </a:endParaRPr>
          </a:p>
          <a:p>
            <a:pPr>
              <a:lnSpc>
                <a:spcPct val="90000"/>
              </a:lnSpc>
              <a:defRPr/>
            </a:pPr>
            <a:r>
              <a:rPr lang="en-US" dirty="0" smtClean="0">
                <a:latin typeface="Times New Roman" pitchFamily="18" charset="0"/>
                <a:cs typeface="Times New Roman" pitchFamily="18" charset="0"/>
              </a:rPr>
              <a:t>It is a formal information conveying </a:t>
            </a:r>
            <a:r>
              <a:rPr lang="en-US" dirty="0">
                <a:latin typeface="Times New Roman" pitchFamily="18" charset="0"/>
                <a:cs typeface="Times New Roman" pitchFamily="18" charset="0"/>
              </a:rPr>
              <a:t>the reasoning behind your study, the scientific </a:t>
            </a:r>
            <a:r>
              <a:rPr lang="en-US" dirty="0" smtClean="0">
                <a:latin typeface="Times New Roman" pitchFamily="18" charset="0"/>
                <a:cs typeface="Times New Roman" pitchFamily="18" charset="0"/>
              </a:rPr>
              <a:t>basis behind the study design and methodology</a:t>
            </a:r>
          </a:p>
          <a:p>
            <a:pPr>
              <a:lnSpc>
                <a:spcPct val="90000"/>
              </a:lnSpc>
              <a:defRPr/>
            </a:pPr>
            <a:r>
              <a:rPr lang="en-US" dirty="0" smtClean="0">
                <a:latin typeface="Times New Roman" pitchFamily="18" charset="0"/>
                <a:cs typeface="Times New Roman" pitchFamily="18" charset="0"/>
              </a:rPr>
              <a:t>It depicts the researcher’s conviction and motivation that the study will yield a significant result within a specified budget.</a:t>
            </a:r>
          </a:p>
          <a:p>
            <a:pPr>
              <a:lnSpc>
                <a:spcPct val="90000"/>
              </a:lnSpc>
              <a:defRPr/>
            </a:pPr>
            <a:r>
              <a:rPr lang="en-US" dirty="0" smtClean="0">
                <a:latin typeface="Times New Roman" pitchFamily="18" charset="0"/>
                <a:cs typeface="Times New Roman" pitchFamily="18" charset="0"/>
              </a:rPr>
              <a:t>Justification needs to be legitimized by citing applicable references, policies,</a:t>
            </a:r>
            <a:r>
              <a:rPr lang="en-US" dirty="0">
                <a:latin typeface="Times New Roman" pitchFamily="18" charset="0"/>
                <a:cs typeface="Times New Roman" pitchFamily="18" charset="0"/>
              </a:rPr>
              <a:t> a</a:t>
            </a:r>
            <a:r>
              <a:rPr lang="en-US" dirty="0" smtClean="0">
                <a:latin typeface="Times New Roman" pitchFamily="18" charset="0"/>
                <a:cs typeface="Times New Roman" pitchFamily="18" charset="0"/>
              </a:rPr>
              <a:t>ny </a:t>
            </a:r>
            <a:r>
              <a:rPr lang="en-US" dirty="0">
                <a:latin typeface="Times New Roman" pitchFamily="18" charset="0"/>
                <a:cs typeface="Times New Roman" pitchFamily="18" charset="0"/>
              </a:rPr>
              <a:t>existing theories that can be extrapolated to this </a:t>
            </a:r>
            <a:r>
              <a:rPr lang="en-US" dirty="0" smtClean="0">
                <a:latin typeface="Times New Roman" pitchFamily="18" charset="0"/>
                <a:cs typeface="Times New Roman" pitchFamily="18" charset="0"/>
              </a:rPr>
              <a:t>study</a:t>
            </a:r>
          </a:p>
          <a:p>
            <a:pPr>
              <a:lnSpc>
                <a:spcPct val="90000"/>
              </a:lnSpc>
              <a:defRPr/>
            </a:pPr>
            <a:r>
              <a:rPr lang="en-US" altLang="en-US" sz="2400" dirty="0" smtClean="0">
                <a:latin typeface="Times New Roman" pitchFamily="18" charset="0"/>
                <a:cs typeface="Times New Roman" pitchFamily="18" charset="0"/>
              </a:rPr>
              <a:t>Describe </a:t>
            </a:r>
            <a:r>
              <a:rPr lang="en-US" altLang="en-US" dirty="0">
                <a:latin typeface="Times New Roman" pitchFamily="18" charset="0"/>
                <a:cs typeface="Times New Roman" pitchFamily="18" charset="0"/>
              </a:rPr>
              <a:t>w</a:t>
            </a:r>
            <a:r>
              <a:rPr lang="en-US" altLang="en-US" sz="2400" dirty="0" smtClean="0">
                <a:latin typeface="Times New Roman" pitchFamily="18" charset="0"/>
                <a:cs typeface="Times New Roman" pitchFamily="18" charset="0"/>
              </a:rPr>
              <a:t>hy </a:t>
            </a:r>
            <a:r>
              <a:rPr lang="en-US" altLang="en-US" sz="2400" dirty="0">
                <a:latin typeface="Times New Roman" pitchFamily="18" charset="0"/>
                <a:cs typeface="Times New Roman" pitchFamily="18" charset="0"/>
              </a:rPr>
              <a:t>the subject deserves attention, </a:t>
            </a:r>
            <a:r>
              <a:rPr lang="en-US" altLang="en-US" dirty="0">
                <a:latin typeface="Times New Roman" pitchFamily="18" charset="0"/>
                <a:cs typeface="Times New Roman" pitchFamily="18" charset="0"/>
              </a:rPr>
              <a:t>w</a:t>
            </a:r>
            <a:r>
              <a:rPr lang="en-US" altLang="en-US" sz="2400" dirty="0" smtClean="0">
                <a:latin typeface="Times New Roman" pitchFamily="18" charset="0"/>
                <a:cs typeface="Times New Roman" pitchFamily="18" charset="0"/>
              </a:rPr>
              <a:t>hat </a:t>
            </a:r>
            <a:r>
              <a:rPr lang="en-US" altLang="en-US" sz="2400" dirty="0">
                <a:latin typeface="Times New Roman" pitchFamily="18" charset="0"/>
                <a:cs typeface="Times New Roman" pitchFamily="18" charset="0"/>
              </a:rPr>
              <a:t>difference the study will make in the practice of the discipline, in the management of patients, in the patients’ adherence to therapy </a:t>
            </a:r>
            <a:r>
              <a:rPr lang="en-US" altLang="en-US" sz="2400" dirty="0" smtClean="0">
                <a:latin typeface="Times New Roman" pitchFamily="18" charset="0"/>
                <a:cs typeface="Times New Roman" pitchFamily="18" charset="0"/>
              </a:rPr>
              <a:t>etc.</a:t>
            </a: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w</a:t>
            </a:r>
            <a:r>
              <a:rPr lang="en-US" altLang="en-US" sz="2400" dirty="0" smtClean="0">
                <a:latin typeface="Times New Roman" pitchFamily="18" charset="0"/>
                <a:cs typeface="Times New Roman" pitchFamily="18" charset="0"/>
              </a:rPr>
              <a:t>hat </a:t>
            </a:r>
            <a:r>
              <a:rPr lang="en-US" altLang="en-US" sz="2400" dirty="0">
                <a:latin typeface="Times New Roman" pitchFamily="18" charset="0"/>
                <a:cs typeface="Times New Roman" pitchFamily="18" charset="0"/>
              </a:rPr>
              <a:t>gap in knowledge it will fill.</a:t>
            </a:r>
          </a:p>
          <a:p>
            <a:pPr lvl="1" eaLnBrk="1" fontAlgn="auto" hangingPunct="1">
              <a:lnSpc>
                <a:spcPct val="90000"/>
              </a:lnSpc>
              <a:spcAft>
                <a:spcPts val="0"/>
              </a:spcAft>
              <a:buFont typeface="Wingdings 2" panose="05020102010507070707" pitchFamily="18" charset="2"/>
              <a:buChar char=""/>
              <a:defRPr/>
            </a:pPr>
            <a:endParaRPr lang="en-US" sz="2400" dirty="0">
              <a:latin typeface="Times New Roman" pitchFamily="18" charset="0"/>
              <a:cs typeface="Times New Roman" pitchFamily="18" charset="0"/>
            </a:endParaRPr>
          </a:p>
          <a:p>
            <a:pPr marL="109537" indent="0" eaLnBrk="1" fontAlgn="auto" hangingPunct="1">
              <a:lnSpc>
                <a:spcPct val="90000"/>
              </a:lnSpc>
              <a:spcAft>
                <a:spcPts val="0"/>
              </a:spcAft>
              <a:buFont typeface="Wingdings 3" pitchFamily="18" charset="2"/>
              <a:buNone/>
              <a:defRPr/>
            </a:pPr>
            <a:r>
              <a:rPr lang="en-US" dirty="0"/>
              <a:t>		</a:t>
            </a:r>
          </a:p>
          <a:p>
            <a:pPr eaLnBrk="1" fontAlgn="auto" hangingPunct="1">
              <a:lnSpc>
                <a:spcPct val="90000"/>
              </a:lnSpc>
              <a:spcAft>
                <a:spcPts val="0"/>
              </a:spcAft>
              <a:buFont typeface="Wingdings" pitchFamily="2" charset="2"/>
              <a:buNone/>
              <a:defRPr/>
            </a:pPr>
            <a:endParaRPr lang="en-US" sz="2800" dirty="0"/>
          </a:p>
        </p:txBody>
      </p:sp>
    </p:spTree>
    <p:extLst>
      <p:ext uri="{BB962C8B-B14F-4D97-AF65-F5344CB8AC3E}">
        <p14:creationId xmlns:p14="http://schemas.microsoft.com/office/powerpoint/2010/main" val="343678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09601"/>
            <a:ext cx="7745505" cy="5516562"/>
          </a:xfrm>
        </p:spPr>
        <p:txBody>
          <a:bodyPr/>
          <a:lstStyle/>
          <a:p>
            <a:r>
              <a:rPr lang="en-US" dirty="0" smtClean="0">
                <a:latin typeface="Times New Roman" pitchFamily="18" charset="0"/>
                <a:cs typeface="Times New Roman" pitchFamily="18" charset="0"/>
              </a:rPr>
              <a:t>A thorough review of literature is invaluable in writing the justification as it exposes existing gaps in area of the study</a:t>
            </a:r>
          </a:p>
          <a:p>
            <a:r>
              <a:rPr lang="en-US" dirty="0" smtClean="0">
                <a:latin typeface="Times New Roman" pitchFamily="18" charset="0"/>
                <a:cs typeface="Times New Roman" pitchFamily="18" charset="0"/>
              </a:rPr>
              <a:t>A common mistake is that for some researchers to justifies the study with a phrase ‘Little Is Known About </a:t>
            </a:r>
            <a:r>
              <a:rPr lang="en-US" altLang="en-US" dirty="0" smtClean="0">
                <a:latin typeface="Times New Roman" pitchFamily="18" charset="0"/>
                <a:cs typeface="Times New Roman" pitchFamily="18" charset="0"/>
              </a:rPr>
              <a:t>(LIKA syndrome) the study in this population</a:t>
            </a:r>
          </a:p>
          <a:p>
            <a:r>
              <a:rPr lang="en-US" dirty="0" smtClean="0">
                <a:latin typeface="Times New Roman" pitchFamily="18" charset="0"/>
                <a:cs typeface="Times New Roman" pitchFamily="18" charset="0"/>
              </a:rPr>
              <a:t>This argument often does not hold, unless one is able to demonstrate significant differences between the population of interest and the population where the studies has been completed. Such difference may influence the outcome of the research.</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5874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85801"/>
            <a:ext cx="7745505" cy="5440362"/>
          </a:xfrm>
        </p:spPr>
        <p:txBody>
          <a:bodyPr/>
          <a:lstStyle/>
          <a:p>
            <a:pPr marL="0" indent="0">
              <a:buNone/>
            </a:pPr>
            <a:r>
              <a:rPr lang="en-US" i="1" dirty="0" smtClean="0">
                <a:latin typeface="Times New Roman" pitchFamily="18" charset="0"/>
                <a:cs typeface="Times New Roman" pitchFamily="18" charset="0"/>
              </a:rPr>
              <a:t>Consider the following questions before coming-up with justification</a:t>
            </a:r>
          </a:p>
          <a:p>
            <a:pPr>
              <a:buFont typeface="Wingdings" pitchFamily="2" charset="2"/>
              <a:buChar char="ü"/>
            </a:pPr>
            <a:r>
              <a:rPr lang="en-US" dirty="0" smtClean="0">
                <a:latin typeface="Times New Roman" pitchFamily="18" charset="0"/>
                <a:cs typeface="Times New Roman" pitchFamily="18" charset="0"/>
              </a:rPr>
              <a:t>What is the existing problem?</a:t>
            </a:r>
          </a:p>
          <a:p>
            <a:pPr>
              <a:buFont typeface="Wingdings" pitchFamily="2" charset="2"/>
              <a:buChar char="ü"/>
            </a:pPr>
            <a:r>
              <a:rPr lang="en-US" dirty="0" smtClean="0">
                <a:latin typeface="Times New Roman" pitchFamily="18" charset="0"/>
                <a:cs typeface="Times New Roman" pitchFamily="18" charset="0"/>
              </a:rPr>
              <a:t>Why is this research necessary?</a:t>
            </a:r>
          </a:p>
          <a:p>
            <a:pPr>
              <a:buFont typeface="Wingdings" pitchFamily="2" charset="2"/>
              <a:buChar char="ü"/>
            </a:pPr>
            <a:r>
              <a:rPr lang="en-US" dirty="0" smtClean="0">
                <a:latin typeface="Times New Roman" pitchFamily="18" charset="0"/>
                <a:cs typeface="Times New Roman" pitchFamily="18" charset="0"/>
              </a:rPr>
              <a:t>How does this research relate to the </a:t>
            </a:r>
            <a:r>
              <a:rPr lang="en-US" dirty="0">
                <a:latin typeface="Times New Roman" pitchFamily="18" charset="0"/>
                <a:cs typeface="Times New Roman" pitchFamily="18" charset="0"/>
              </a:rPr>
              <a:t>existing </a:t>
            </a:r>
            <a:r>
              <a:rPr lang="en-US" dirty="0" smtClean="0">
                <a:latin typeface="Times New Roman" pitchFamily="18" charset="0"/>
                <a:cs typeface="Times New Roman" pitchFamily="18" charset="0"/>
              </a:rPr>
              <a:t>problem?</a:t>
            </a:r>
          </a:p>
          <a:p>
            <a:pPr>
              <a:buFont typeface="Wingdings" pitchFamily="2" charset="2"/>
              <a:buChar char="ü"/>
            </a:pPr>
            <a:r>
              <a:rPr lang="en-US" dirty="0" smtClean="0">
                <a:latin typeface="Times New Roman" pitchFamily="18" charset="0"/>
                <a:cs typeface="Times New Roman" pitchFamily="18" charset="0"/>
              </a:rPr>
              <a:t>What is the real aim of this research?</a:t>
            </a:r>
          </a:p>
          <a:p>
            <a:pPr>
              <a:buFont typeface="Wingdings" pitchFamily="2" charset="2"/>
              <a:buChar char="ü"/>
            </a:pPr>
            <a:r>
              <a:rPr lang="en-US" dirty="0" smtClean="0">
                <a:latin typeface="Times New Roman" pitchFamily="18" charset="0"/>
                <a:cs typeface="Times New Roman" pitchFamily="18" charset="0"/>
              </a:rPr>
              <a:t>What benefits to the larger population are desirable from </a:t>
            </a:r>
            <a:r>
              <a:rPr lang="en-US" dirty="0">
                <a:latin typeface="Times New Roman" pitchFamily="18" charset="0"/>
                <a:cs typeface="Times New Roman" pitchFamily="18" charset="0"/>
              </a:rPr>
              <a:t>this </a:t>
            </a:r>
            <a:r>
              <a:rPr lang="en-US" dirty="0" smtClean="0">
                <a:latin typeface="Times New Roman" pitchFamily="18" charset="0"/>
                <a:cs typeface="Times New Roman" pitchFamily="18" charset="0"/>
              </a:rPr>
              <a:t>research?</a:t>
            </a:r>
          </a:p>
          <a:p>
            <a:pPr>
              <a:buFont typeface="Wingdings" pitchFamily="2" charset="2"/>
              <a:buChar char="ü"/>
            </a:pPr>
            <a:r>
              <a:rPr lang="en-US" dirty="0" smtClean="0">
                <a:latin typeface="Times New Roman" pitchFamily="18" charset="0"/>
                <a:cs typeface="Times New Roman" pitchFamily="18" charset="0"/>
              </a:rPr>
              <a:t>What are the implications of not solving this problem?</a:t>
            </a:r>
          </a:p>
          <a:p>
            <a:pPr>
              <a:buFont typeface="Wingdings" pitchFamily="2" charset="2"/>
              <a:buChar char="ü"/>
            </a:pPr>
            <a:r>
              <a:rPr lang="en-US" dirty="0" smtClean="0">
                <a:latin typeface="Times New Roman" pitchFamily="18" charset="0"/>
                <a:cs typeface="Times New Roman" pitchFamily="18" charset="0"/>
              </a:rPr>
              <a:t>How does one present all the above in an appealing manner to the reader?</a:t>
            </a:r>
          </a:p>
          <a:p>
            <a:endParaRPr lang="en-US" dirty="0"/>
          </a:p>
        </p:txBody>
      </p:sp>
    </p:spTree>
    <p:extLst>
      <p:ext uri="{BB962C8B-B14F-4D97-AF65-F5344CB8AC3E}">
        <p14:creationId xmlns:p14="http://schemas.microsoft.com/office/powerpoint/2010/main" val="51370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a:extLst>
              <a:ext uri="{FF2B5EF4-FFF2-40B4-BE49-F238E27FC236}">
                <a16:creationId xmlns:a16="http://schemas.microsoft.com/office/drawing/2014/main" xmlns="" id="{0FAC1324-B2DD-5E42-BB10-387E5A8EC021}"/>
              </a:ext>
            </a:extLst>
          </p:cNvPr>
          <p:cNvSpPr>
            <a:spLocks noGrp="1"/>
          </p:cNvSpPr>
          <p:nvPr>
            <p:ph idx="1"/>
          </p:nvPr>
        </p:nvSpPr>
        <p:spPr>
          <a:xfrm>
            <a:off x="0" y="304800"/>
            <a:ext cx="9067800" cy="5791200"/>
          </a:xfrm>
        </p:spPr>
        <p:txBody>
          <a:bodyPr rtlCol="0">
            <a:normAutofit/>
          </a:bodyPr>
          <a:lstStyle/>
          <a:p>
            <a:pPr marL="0" indent="0" eaLnBrk="1" fontAlgn="auto" hangingPunct="1">
              <a:lnSpc>
                <a:spcPct val="90000"/>
              </a:lnSpc>
              <a:spcAft>
                <a:spcPts val="0"/>
              </a:spcAft>
              <a:buNone/>
              <a:defRPr/>
            </a:pPr>
            <a:r>
              <a:rPr lang="en-US" altLang="en-US" sz="2800" dirty="0" smtClean="0"/>
              <a:t>                          </a:t>
            </a:r>
            <a:r>
              <a:rPr lang="en-US" altLang="en-US" sz="2800" b="1" dirty="0" smtClean="0">
                <a:latin typeface="Times New Roman" pitchFamily="18" charset="0"/>
                <a:cs typeface="Times New Roman" pitchFamily="18" charset="0"/>
              </a:rPr>
              <a:t>Research questions</a:t>
            </a:r>
            <a:endParaRPr lang="en-US" altLang="en-US" dirty="0" smtClean="0">
              <a:latin typeface="Times New Roman" pitchFamily="18" charset="0"/>
              <a:cs typeface="Times New Roman" pitchFamily="18" charset="0"/>
            </a:endParaRPr>
          </a:p>
          <a:p>
            <a:pPr>
              <a:lnSpc>
                <a:spcPct val="90000"/>
              </a:lnSpc>
              <a:defRPr/>
            </a:pPr>
            <a:r>
              <a:rPr lang="en-US" altLang="en-US" dirty="0">
                <a:latin typeface="Times New Roman" pitchFamily="18" charset="0"/>
                <a:cs typeface="Times New Roman" pitchFamily="18" charset="0"/>
              </a:rPr>
              <a:t>Research Questions sub-section of the introduction converts the Specific Objectives into </a:t>
            </a:r>
            <a:r>
              <a:rPr lang="en-US" altLang="en-US" dirty="0" smtClean="0">
                <a:latin typeface="Times New Roman" pitchFamily="18" charset="0"/>
                <a:cs typeface="Times New Roman" pitchFamily="18" charset="0"/>
              </a:rPr>
              <a:t>questions that must be answered</a:t>
            </a:r>
          </a:p>
          <a:p>
            <a:pPr marL="0" indent="0">
              <a:lnSpc>
                <a:spcPct val="90000"/>
              </a:lnSpc>
              <a:buNone/>
              <a:defRPr/>
            </a:pPr>
            <a:endParaRPr lang="en-US" altLang="en-US" dirty="0" smtClean="0">
              <a:latin typeface="Times New Roman" pitchFamily="18" charset="0"/>
              <a:cs typeface="Times New Roman" pitchFamily="18" charset="0"/>
            </a:endParaRPr>
          </a:p>
          <a:p>
            <a:pPr>
              <a:lnSpc>
                <a:spcPct val="90000"/>
              </a:lnSpc>
              <a:defRPr/>
            </a:pPr>
            <a:r>
              <a:rPr lang="en-US" altLang="en-US" dirty="0" smtClean="0">
                <a:latin typeface="Times New Roman" pitchFamily="18" charset="0"/>
                <a:cs typeface="Times New Roman" pitchFamily="18" charset="0"/>
              </a:rPr>
              <a:t>A </a:t>
            </a:r>
            <a:r>
              <a:rPr lang="en-US" altLang="en-US" dirty="0">
                <a:latin typeface="Times New Roman" pitchFamily="18" charset="0"/>
                <a:cs typeface="Times New Roman" pitchFamily="18" charset="0"/>
              </a:rPr>
              <a:t>research question is 'a question that a research project sets out to </a:t>
            </a:r>
            <a:r>
              <a:rPr lang="en-US" altLang="en-US" dirty="0" smtClean="0">
                <a:latin typeface="Times New Roman" pitchFamily="18" charset="0"/>
                <a:cs typeface="Times New Roman" pitchFamily="18" charset="0"/>
              </a:rPr>
              <a:t>answer and all the processes and analysis are intended to proffer an answer to that question.</a:t>
            </a:r>
          </a:p>
          <a:p>
            <a:pPr marL="0" indent="0">
              <a:lnSpc>
                <a:spcPct val="90000"/>
              </a:lnSpc>
              <a:buNone/>
              <a:defRPr/>
            </a:pPr>
            <a:endParaRPr lang="en-US" altLang="en-US" dirty="0">
              <a:latin typeface="Times New Roman" pitchFamily="18" charset="0"/>
              <a:cs typeface="Times New Roman" pitchFamily="18" charset="0"/>
            </a:endParaRPr>
          </a:p>
          <a:p>
            <a:pPr>
              <a:lnSpc>
                <a:spcPct val="90000"/>
              </a:lnSpc>
              <a:defRPr/>
            </a:pPr>
            <a:r>
              <a:rPr lang="en-US" altLang="en-US" dirty="0" smtClean="0">
                <a:latin typeface="Times New Roman" pitchFamily="18" charset="0"/>
                <a:cs typeface="Times New Roman" pitchFamily="18" charset="0"/>
              </a:rPr>
              <a:t>Research </a:t>
            </a:r>
            <a:r>
              <a:rPr lang="en-US" altLang="en-US" dirty="0">
                <a:latin typeface="Times New Roman" pitchFamily="18" charset="0"/>
                <a:cs typeface="Times New Roman" pitchFamily="18" charset="0"/>
              </a:rPr>
              <a:t>questions are mostly used in qualitative studies, where there is no precise measurement of the parameters of the study</a:t>
            </a:r>
          </a:p>
          <a:p>
            <a:pPr>
              <a:lnSpc>
                <a:spcPct val="90000"/>
              </a:lnSpc>
              <a:defRPr/>
            </a:pPr>
            <a:r>
              <a:rPr lang="en-US" altLang="en-US" dirty="0">
                <a:latin typeface="Times New Roman" pitchFamily="18" charset="0"/>
                <a:cs typeface="Times New Roman" pitchFamily="18" charset="0"/>
              </a:rPr>
              <a:t> For example: Does the Epidemiological transition theory explain the increasing prevalence of hypertension in </a:t>
            </a:r>
            <a:r>
              <a:rPr lang="en-US" altLang="en-US" dirty="0" smtClean="0">
                <a:latin typeface="Times New Roman" pitchFamily="18" charset="0"/>
                <a:cs typeface="Times New Roman" pitchFamily="18" charset="0"/>
              </a:rPr>
              <a:t>Nigeria?</a:t>
            </a:r>
          </a:p>
          <a:p>
            <a:pPr marL="0" indent="0">
              <a:lnSpc>
                <a:spcPct val="90000"/>
              </a:lnSpc>
              <a:buNone/>
              <a:defRPr/>
            </a:pPr>
            <a:endParaRPr lang="en-US" altLang="en-US" dirty="0" smtClean="0">
              <a:latin typeface="Times New Roman" pitchFamily="18" charset="0"/>
              <a:cs typeface="Times New Roman" pitchFamily="18" charset="0"/>
            </a:endParaRPr>
          </a:p>
          <a:p>
            <a:pPr>
              <a:lnSpc>
                <a:spcPct val="90000"/>
              </a:lnSpc>
              <a:defRPr/>
            </a:pPr>
            <a:r>
              <a:rPr lang="en-US" altLang="en-US" sz="2400" dirty="0" smtClean="0">
                <a:latin typeface="Times New Roman" pitchFamily="18" charset="0"/>
                <a:cs typeface="Times New Roman" pitchFamily="18" charset="0"/>
              </a:rPr>
              <a:t>What </a:t>
            </a:r>
            <a:r>
              <a:rPr lang="en-US" altLang="en-US" sz="2400" dirty="0">
                <a:latin typeface="Times New Roman" pitchFamily="18" charset="0"/>
                <a:cs typeface="Times New Roman" pitchFamily="18" charset="0"/>
              </a:rPr>
              <a:t>questions will be laid to rest by this </a:t>
            </a:r>
            <a:r>
              <a:rPr lang="en-US" altLang="en-US" sz="2400" dirty="0" smtClean="0">
                <a:latin typeface="Times New Roman" pitchFamily="18" charset="0"/>
                <a:cs typeface="Times New Roman" pitchFamily="18" charset="0"/>
              </a:rPr>
              <a:t>study and it should be answered</a:t>
            </a:r>
            <a:r>
              <a:rPr lang="en-US" altLang="en-US"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309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r>
              <a:rPr lang="en-US" dirty="0">
                <a:latin typeface="Times New Roman" pitchFamily="18" charset="0"/>
                <a:cs typeface="Times New Roman" pitchFamily="18" charset="0"/>
              </a:rPr>
              <a:t>Research questions can also be used in quantitative studies, but the questions are framed to reflect the type of data collected in the </a:t>
            </a:r>
            <a:r>
              <a:rPr lang="en-US" dirty="0" smtClean="0">
                <a:latin typeface="Times New Roman" pitchFamily="18" charset="0"/>
                <a:cs typeface="Times New Roman" pitchFamily="18" charset="0"/>
              </a:rPr>
              <a:t>study since it consists of numbers and statistics</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Does measles vaccination at 9 months of age confer immunity against measles infection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Research questions may be descriptive, relational, comparative or causal in nature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Research question should be crisp, simple, concise, specific, direct, focused, and easily comprehensible</a:t>
            </a:r>
          </a:p>
          <a:p>
            <a:r>
              <a:rPr lang="en-US" dirty="0" smtClean="0">
                <a:latin typeface="Times New Roman" pitchFamily="18" charset="0"/>
                <a:cs typeface="Times New Roman" pitchFamily="18" charset="0"/>
              </a:rPr>
              <a:t>It guides the thoughts, reading and subsequent exploration and guards against straying away from the central topic.</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204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81001"/>
            <a:ext cx="7745505" cy="5745162"/>
          </a:xfrm>
        </p:spPr>
        <p:txBody>
          <a:bodyPr>
            <a:normAutofit lnSpcReduction="10000"/>
          </a:bodyPr>
          <a:lstStyle/>
          <a:p>
            <a:pPr marL="0" indent="0">
              <a:buNone/>
            </a:pPr>
            <a:r>
              <a:rPr lang="en-US" b="1" i="1" dirty="0" smtClean="0">
                <a:latin typeface="Times New Roman" pitchFamily="18" charset="0"/>
                <a:cs typeface="Times New Roman" pitchFamily="18" charset="0"/>
              </a:rPr>
              <a:t>Attributes  of a good research question</a:t>
            </a:r>
          </a:p>
          <a:p>
            <a:pPr marL="0" indent="0">
              <a:buNone/>
            </a:pPr>
            <a:r>
              <a:rPr lang="en-US" dirty="0" smtClean="0">
                <a:latin typeface="Times New Roman" pitchFamily="18" charset="0"/>
                <a:cs typeface="Times New Roman" pitchFamily="18" charset="0"/>
              </a:rPr>
              <a:t>A good research question should be useful, focused, interesting, arouse curiosity and engage the attention of the reader, in addition of the following attributes</a:t>
            </a:r>
          </a:p>
          <a:p>
            <a:pPr marL="514350" indent="-514350">
              <a:buAutoNum type="romanLcPeriod"/>
            </a:pPr>
            <a:r>
              <a:rPr lang="en-US" dirty="0" smtClean="0">
                <a:latin typeface="Times New Roman" pitchFamily="18" charset="0"/>
                <a:cs typeface="Times New Roman" pitchFamily="18" charset="0"/>
              </a:rPr>
              <a:t>Clarity</a:t>
            </a:r>
          </a:p>
          <a:p>
            <a:pPr marL="514350" indent="-514350">
              <a:buAutoNum type="romanLcPeriod"/>
            </a:pPr>
            <a:r>
              <a:rPr lang="en-US" dirty="0" smtClean="0">
                <a:latin typeface="Times New Roman" pitchFamily="18" charset="0"/>
                <a:cs typeface="Times New Roman" pitchFamily="18" charset="0"/>
              </a:rPr>
              <a:t>Specific</a:t>
            </a:r>
          </a:p>
          <a:p>
            <a:pPr marL="514350" indent="-514350">
              <a:buAutoNum type="romanLcPeriod"/>
            </a:pPr>
            <a:r>
              <a:rPr lang="en-US" dirty="0" smtClean="0">
                <a:latin typeface="Times New Roman" pitchFamily="18" charset="0"/>
                <a:cs typeface="Times New Roman" pitchFamily="18" charset="0"/>
              </a:rPr>
              <a:t>Concise</a:t>
            </a:r>
          </a:p>
          <a:p>
            <a:pPr marL="514350" indent="-514350">
              <a:buAutoNum type="romanLcPeriod"/>
            </a:pPr>
            <a:r>
              <a:rPr lang="en-US" dirty="0" smtClean="0">
                <a:latin typeface="Times New Roman" pitchFamily="18" charset="0"/>
                <a:cs typeface="Times New Roman" pitchFamily="18" charset="0"/>
              </a:rPr>
              <a:t>Feasible</a:t>
            </a:r>
          </a:p>
          <a:p>
            <a:pPr marL="514350" indent="-514350">
              <a:buAutoNum type="romanLcPeriod"/>
            </a:pPr>
            <a:r>
              <a:rPr lang="en-US" dirty="0" smtClean="0">
                <a:latin typeface="Times New Roman" pitchFamily="18" charset="0"/>
                <a:cs typeface="Times New Roman" pitchFamily="18" charset="0"/>
              </a:rPr>
              <a:t>Answerable</a:t>
            </a:r>
          </a:p>
          <a:p>
            <a:pPr marL="0" indent="0">
              <a:buNone/>
            </a:pPr>
            <a:r>
              <a:rPr lang="en-US" b="1" i="1" dirty="0" smtClean="0">
                <a:latin typeface="Times New Roman" pitchFamily="18" charset="0"/>
                <a:cs typeface="Times New Roman" pitchFamily="18" charset="0"/>
              </a:rPr>
              <a:t>Steps to develop a good research question</a:t>
            </a:r>
          </a:p>
          <a:p>
            <a:pPr marL="0" indent="0">
              <a:buNone/>
            </a:pPr>
            <a:r>
              <a:rPr lang="en-US" dirty="0" smtClean="0">
                <a:latin typeface="Times New Roman" pitchFamily="18" charset="0"/>
                <a:cs typeface="Times New Roman" pitchFamily="18" charset="0"/>
              </a:rPr>
              <a:t>i. Choose an interesting, curious/passionate topic ii. Perform preliminary search on the topic and consider your audience iii. Write down the questions and evaluate them iv. Write down your final research questions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381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57201"/>
            <a:ext cx="7745505" cy="5668962"/>
          </a:xfrm>
        </p:spPr>
        <p:txBody>
          <a:bodyPr/>
          <a:lstStyle/>
          <a:p>
            <a:pPr marL="0" indent="0">
              <a:buNone/>
            </a:pP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Outline</a:t>
            </a:r>
            <a:endParaRPr lang="en-US" sz="2800" dirty="0" smtClean="0"/>
          </a:p>
          <a:p>
            <a:r>
              <a:rPr lang="en-US" dirty="0" smtClean="0">
                <a:latin typeface="Times New Roman" pitchFamily="18" charset="0"/>
                <a:cs typeface="Times New Roman" pitchFamily="18" charset="0"/>
              </a:rPr>
              <a:t>Background </a:t>
            </a:r>
            <a:r>
              <a:rPr lang="en-US" dirty="0">
                <a:latin typeface="Times New Roman" pitchFamily="18" charset="0"/>
                <a:cs typeface="Times New Roman" pitchFamily="18" charset="0"/>
              </a:rPr>
              <a:t>–Scope of the problem and gap in knowledge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Statement </a:t>
            </a:r>
            <a:r>
              <a:rPr lang="en-US" dirty="0">
                <a:latin typeface="Times New Roman" pitchFamily="18" charset="0"/>
                <a:cs typeface="Times New Roman" pitchFamily="18" charset="0"/>
              </a:rPr>
              <a:t>of Problem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Study </a:t>
            </a:r>
            <a:r>
              <a:rPr lang="en-US" dirty="0">
                <a:latin typeface="Times New Roman" pitchFamily="18" charset="0"/>
                <a:cs typeface="Times New Roman" pitchFamily="18" charset="0"/>
              </a:rPr>
              <a:t>Justification –How study fills the </a:t>
            </a:r>
            <a:r>
              <a:rPr lang="en-US" dirty="0" smtClean="0">
                <a:latin typeface="Times New Roman" pitchFamily="18" charset="0"/>
                <a:cs typeface="Times New Roman" pitchFamily="18" charset="0"/>
              </a:rPr>
              <a:t>gap</a:t>
            </a:r>
          </a:p>
          <a:p>
            <a:r>
              <a:rPr lang="en-US" dirty="0">
                <a:latin typeface="Times New Roman" pitchFamily="18" charset="0"/>
                <a:cs typeface="Times New Roman" pitchFamily="18" charset="0"/>
              </a:rPr>
              <a:t>Research Questions</a:t>
            </a:r>
          </a:p>
          <a:p>
            <a:r>
              <a:rPr lang="en-US" dirty="0" smtClean="0">
                <a:latin typeface="Times New Roman" pitchFamily="18" charset="0"/>
                <a:cs typeface="Times New Roman" pitchFamily="18" charset="0"/>
              </a:rPr>
              <a:t>Hypotheses</a:t>
            </a:r>
          </a:p>
          <a:p>
            <a:r>
              <a:rPr lang="en-US" dirty="0" smtClean="0">
                <a:latin typeface="Times New Roman" pitchFamily="18" charset="0"/>
                <a:cs typeface="Times New Roman" pitchFamily="18" charset="0"/>
              </a:rPr>
              <a:t>Statement </a:t>
            </a:r>
            <a:r>
              <a:rPr lang="en-US" dirty="0">
                <a:latin typeface="Times New Roman" pitchFamily="18" charset="0"/>
                <a:cs typeface="Times New Roman" pitchFamily="18" charset="0"/>
              </a:rPr>
              <a:t>of Objectives </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General Objective/aim </a:t>
            </a:r>
          </a:p>
          <a:p>
            <a:pPr>
              <a:buFont typeface="Wingdings" pitchFamily="2" charset="2"/>
              <a:buChar char="ü"/>
            </a:pPr>
            <a:r>
              <a:rPr lang="en-US" dirty="0" smtClean="0">
                <a:latin typeface="Times New Roman" pitchFamily="18" charset="0"/>
                <a:cs typeface="Times New Roman" pitchFamily="18" charset="0"/>
              </a:rPr>
              <a:t>Specific </a:t>
            </a:r>
            <a:r>
              <a:rPr lang="en-US" dirty="0">
                <a:latin typeface="Times New Roman" pitchFamily="18" charset="0"/>
                <a:cs typeface="Times New Roman" pitchFamily="18" charset="0"/>
              </a:rPr>
              <a:t>Objectives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Significance </a:t>
            </a:r>
            <a:r>
              <a:rPr lang="en-US" dirty="0">
                <a:latin typeface="Times New Roman" pitchFamily="18" charset="0"/>
                <a:cs typeface="Times New Roman" pitchFamily="18" charset="0"/>
              </a:rPr>
              <a:t>of the Study (Benefits derivable from study)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a:t>
            </a:r>
          </a:p>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006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R AKAN\Desktop\images_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5104"/>
            <a:ext cx="90678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87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990600"/>
            <a:ext cx="9372600" cy="5105401"/>
          </a:xfrm>
        </p:spPr>
        <p:txBody>
          <a:bodyPr>
            <a:normAutofit lnSpcReduction="10000"/>
          </a:bodyPr>
          <a:lstStyle/>
          <a:p>
            <a:pPr eaLnBrk="1" hangingPunct="1">
              <a:buFont typeface="Wingdings 3" pitchFamily="18" charset="2"/>
              <a:buNone/>
            </a:pPr>
            <a:r>
              <a:rPr lang="en-US" altLang="en-US" i="1" dirty="0" smtClean="0">
                <a:latin typeface="Times New Roman" pitchFamily="18" charset="0"/>
                <a:cs typeface="Times New Roman" pitchFamily="18" charset="0"/>
              </a:rPr>
              <a:t>Work and Pregnancy outcome study</a:t>
            </a:r>
          </a:p>
          <a:p>
            <a:pPr eaLnBrk="1" hangingPunct="1">
              <a:buFont typeface="Wingdings" pitchFamily="2" charset="2"/>
              <a:buChar char="ü"/>
            </a:pPr>
            <a:r>
              <a:rPr lang="en-US" altLang="en-US" sz="2400" dirty="0" smtClean="0">
                <a:latin typeface="Times New Roman" pitchFamily="18" charset="0"/>
                <a:cs typeface="Times New Roman" pitchFamily="18" charset="0"/>
              </a:rPr>
              <a:t>Does work outside the home affect the health of newborns ? </a:t>
            </a:r>
          </a:p>
          <a:p>
            <a:pPr eaLnBrk="1" hangingPunct="1">
              <a:buFont typeface="Wingdings" pitchFamily="2" charset="2"/>
              <a:buChar char="ü"/>
            </a:pPr>
            <a:r>
              <a:rPr lang="en-US" altLang="en-US" sz="2400" dirty="0" smtClean="0">
                <a:latin typeface="Times New Roman" pitchFamily="18" charset="0"/>
                <a:cs typeface="Times New Roman" pitchFamily="18" charset="0"/>
              </a:rPr>
              <a:t>What factors in paid work or domestic work affect pregnancy outcome?</a:t>
            </a:r>
          </a:p>
          <a:p>
            <a:pPr eaLnBrk="1" hangingPunct="1">
              <a:buFont typeface="Wingdings" pitchFamily="2" charset="2"/>
              <a:buChar char="ü"/>
            </a:pPr>
            <a:r>
              <a:rPr lang="en-US" altLang="en-US" sz="2400" dirty="0" smtClean="0">
                <a:latin typeface="Times New Roman" pitchFamily="18" charset="0"/>
                <a:cs typeface="Times New Roman" pitchFamily="18" charset="0"/>
              </a:rPr>
              <a:t>What other modifiable factors are associated with LBW and preterm births?</a:t>
            </a:r>
          </a:p>
          <a:p>
            <a:pPr marL="0" indent="0" eaLnBrk="1" hangingPunct="1">
              <a:buNone/>
            </a:pPr>
            <a:r>
              <a:rPr lang="en-US" altLang="en-US" i="1" dirty="0" smtClean="0">
                <a:latin typeface="Times New Roman" pitchFamily="18" charset="0"/>
                <a:cs typeface="Times New Roman" pitchFamily="18" charset="0"/>
              </a:rPr>
              <a:t>Sexual abuse among school adolescents study</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there a difference between the prevalence of sexual abuse among urban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school adolescents and their rural </a:t>
            </a:r>
            <a:r>
              <a:rPr lang="en-US" dirty="0" smtClean="0">
                <a:latin typeface="Times New Roman" pitchFamily="18" charset="0"/>
                <a:cs typeface="Times New Roman" pitchFamily="18" charset="0"/>
              </a:rPr>
              <a:t>counterparts?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there a difference between the pattern (types, frequency, consequences) of adolescent sexual </a:t>
            </a:r>
            <a:r>
              <a:rPr lang="en-US" dirty="0" smtClean="0">
                <a:latin typeface="Times New Roman" pitchFamily="18" charset="0"/>
                <a:cs typeface="Times New Roman" pitchFamily="18" charset="0"/>
              </a:rPr>
              <a:t>abuse?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the characteristics of the perpetrators of adolescent sexual abuse in urban </a:t>
            </a:r>
            <a:r>
              <a:rPr lang="en-US" dirty="0" smtClean="0">
                <a:latin typeface="Times New Roman" pitchFamily="18" charset="0"/>
                <a:cs typeface="Times New Roman" pitchFamily="18" charset="0"/>
              </a:rPr>
              <a:t>setting similar </a:t>
            </a:r>
            <a:r>
              <a:rPr lang="en-US" dirty="0">
                <a:latin typeface="Times New Roman" pitchFamily="18" charset="0"/>
                <a:cs typeface="Times New Roman" pitchFamily="18" charset="0"/>
              </a:rPr>
              <a:t>with or different from those in rural </a:t>
            </a:r>
            <a:r>
              <a:rPr lang="en-US" dirty="0" smtClean="0">
                <a:latin typeface="Times New Roman" pitchFamily="18" charset="0"/>
                <a:cs typeface="Times New Roman" pitchFamily="18" charset="0"/>
              </a:rPr>
              <a:t>settings?</a:t>
            </a:r>
            <a:r>
              <a:rPr lang="en-US" dirty="0">
                <a:latin typeface="Times New Roman" pitchFamily="18" charset="0"/>
                <a:cs typeface="Times New Roman" pitchFamily="18" charset="0"/>
              </a:rPr>
              <a:t>	</a:t>
            </a:r>
          </a:p>
          <a:p>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are the factors associated with sexual </a:t>
            </a:r>
            <a:r>
              <a:rPr lang="en-US" dirty="0" smtClean="0">
                <a:latin typeface="Times New Roman" pitchFamily="18" charset="0"/>
                <a:cs typeface="Times New Roman" pitchFamily="18" charset="0"/>
              </a:rPr>
              <a:t>abuse among adolescents</a:t>
            </a:r>
            <a:endParaRPr lang="en-US" dirty="0">
              <a:latin typeface="Times New Roman" pitchFamily="18" charset="0"/>
              <a:cs typeface="Times New Roman" pitchFamily="18" charset="0"/>
            </a:endParaRPr>
          </a:p>
        </p:txBody>
      </p:sp>
      <p:sp>
        <p:nvSpPr>
          <p:cNvPr id="40961" name="Title 1">
            <a:extLst>
              <a:ext uri="{FF2B5EF4-FFF2-40B4-BE49-F238E27FC236}">
                <a16:creationId xmlns:a16="http://schemas.microsoft.com/office/drawing/2014/main" xmlns="" id="{8FA7D1D8-0D1D-3A4C-81C4-ABCACCA062BF}"/>
              </a:ext>
            </a:extLst>
          </p:cNvPr>
          <p:cNvSpPr>
            <a:spLocks noGrp="1"/>
          </p:cNvSpPr>
          <p:nvPr>
            <p:ph type="title"/>
          </p:nvPr>
        </p:nvSpPr>
        <p:spPr>
          <a:xfrm>
            <a:off x="688490" y="304800"/>
            <a:ext cx="7756263" cy="838200"/>
          </a:xfrm>
        </p:spPr>
        <p:txBody>
          <a:bodyPr/>
          <a:lstStyle/>
          <a:p>
            <a:pPr eaLnBrk="1" fontAlgn="auto" hangingPunct="1">
              <a:spcAft>
                <a:spcPts val="0"/>
              </a:spcAft>
              <a:defRPr/>
            </a:pPr>
            <a:r>
              <a:rPr lang="en-US" altLang="en-US" sz="2400" dirty="0" smtClean="0">
                <a:latin typeface="Times New Roman" pitchFamily="18" charset="0"/>
                <a:cs typeface="Times New Roman" pitchFamily="18" charset="0"/>
              </a:rPr>
              <a:t>Examples </a:t>
            </a:r>
            <a:r>
              <a:rPr lang="en-US" altLang="en-US" sz="2400" dirty="0">
                <a:latin typeface="Times New Roman" pitchFamily="18" charset="0"/>
                <a:cs typeface="Times New Roman" pitchFamily="18" charset="0"/>
              </a:rPr>
              <a:t>of Research Questions</a:t>
            </a:r>
          </a:p>
        </p:txBody>
      </p:sp>
    </p:spTree>
    <p:extLst>
      <p:ext uri="{BB962C8B-B14F-4D97-AF65-F5344CB8AC3E}">
        <p14:creationId xmlns:p14="http://schemas.microsoft.com/office/powerpoint/2010/main" val="34241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990600"/>
            <a:ext cx="9144000" cy="5410200"/>
          </a:xfrm>
        </p:spPr>
        <p:txBody>
          <a:bodyPr>
            <a:normAutofit/>
          </a:bodyPr>
          <a:lstStyle/>
          <a:p>
            <a:pPr eaLnBrk="1" hangingPunct="1">
              <a:lnSpc>
                <a:spcPct val="90000"/>
              </a:lnSpc>
            </a:pPr>
            <a:r>
              <a:rPr lang="en-US" altLang="en-US" sz="2400" dirty="0" smtClean="0">
                <a:latin typeface="Times New Roman" pitchFamily="18" charset="0"/>
                <a:cs typeface="Times New Roman" pitchFamily="18" charset="0"/>
              </a:rPr>
              <a:t>A hypothesis is a supposition that is tested by collecting data leading to rejection or acceptance, a formal statement of a scientific ‘uncertainty’ requiring research and statistical evaluation to address.</a:t>
            </a:r>
          </a:p>
          <a:p>
            <a:pPr marL="365760" lvl="1">
              <a:lnSpc>
                <a:spcPct val="90000"/>
              </a:lnSpc>
              <a:buFont typeface="Wingdings" pitchFamily="2" charset="2"/>
              <a:buChar char=""/>
            </a:pPr>
            <a:r>
              <a:rPr lang="en-US" altLang="en-US" sz="2400" dirty="0">
                <a:latin typeface="Times New Roman" pitchFamily="18" charset="0"/>
                <a:cs typeface="Times New Roman" pitchFamily="18" charset="0"/>
              </a:rPr>
              <a:t>What outcomes or end points </a:t>
            </a:r>
            <a:r>
              <a:rPr lang="en-US" altLang="en-US" sz="2400" dirty="0" smtClean="0">
                <a:latin typeface="Times New Roman" pitchFamily="18" charset="0"/>
                <a:cs typeface="Times New Roman" pitchFamily="18" charset="0"/>
              </a:rPr>
              <a:t>do you </a:t>
            </a:r>
            <a:r>
              <a:rPr lang="en-US" altLang="en-US" sz="2400" dirty="0">
                <a:latin typeface="Times New Roman" pitchFamily="18" charset="0"/>
                <a:cs typeface="Times New Roman" pitchFamily="18" charset="0"/>
              </a:rPr>
              <a:t>expect from scientific deductions and existing </a:t>
            </a:r>
            <a:r>
              <a:rPr lang="en-US" altLang="en-US" sz="2400" dirty="0" smtClean="0">
                <a:latin typeface="Times New Roman" pitchFamily="18" charset="0"/>
                <a:cs typeface="Times New Roman" pitchFamily="18" charset="0"/>
              </a:rPr>
              <a:t>knowledge</a:t>
            </a:r>
          </a:p>
          <a:p>
            <a:pPr>
              <a:lnSpc>
                <a:spcPct val="90000"/>
              </a:lnSpc>
            </a:pPr>
            <a:r>
              <a:rPr lang="en-US" altLang="en-US" dirty="0">
                <a:latin typeface="Times New Roman" pitchFamily="18" charset="0"/>
                <a:cs typeface="Times New Roman" pitchFamily="18" charset="0"/>
              </a:rPr>
              <a:t>A hypothesis is an assumption which is the expression of a tentative solution to a research question, phrased in the form of a conceptual relationship between the dependent and the independent variables – substantive </a:t>
            </a:r>
            <a:r>
              <a:rPr lang="en-US" altLang="en-US" dirty="0" smtClean="0">
                <a:latin typeface="Times New Roman" pitchFamily="18" charset="0"/>
                <a:cs typeface="Times New Roman" pitchFamily="18" charset="0"/>
              </a:rPr>
              <a:t>hypothesis</a:t>
            </a:r>
          </a:p>
          <a:p>
            <a:pPr>
              <a:lnSpc>
                <a:spcPct val="90000"/>
              </a:lnSpc>
            </a:pPr>
            <a:r>
              <a:rPr lang="en-US" altLang="en-US" dirty="0">
                <a:latin typeface="Times New Roman" pitchFamily="18" charset="0"/>
                <a:cs typeface="Times New Roman" pitchFamily="18" charset="0"/>
              </a:rPr>
              <a:t>A hypothesis is tentative because it must be tested empirically by the research and cannot be verified until then. It is usually based on theoretical </a:t>
            </a:r>
            <a:r>
              <a:rPr lang="en-US" altLang="en-US" dirty="0" smtClean="0">
                <a:latin typeface="Times New Roman" pitchFamily="18" charset="0"/>
                <a:cs typeface="Times New Roman" pitchFamily="18" charset="0"/>
              </a:rPr>
              <a:t>paradigms</a:t>
            </a:r>
            <a:endParaRPr lang="en-US" altLang="en-US" dirty="0">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xmlns="" id="{01674B4A-053C-774E-ABFE-FD8871DFF3FE}"/>
              </a:ext>
            </a:extLst>
          </p:cNvPr>
          <p:cNvSpPr>
            <a:spLocks noGrp="1"/>
          </p:cNvSpPr>
          <p:nvPr>
            <p:ph type="title"/>
          </p:nvPr>
        </p:nvSpPr>
        <p:spPr>
          <a:xfrm>
            <a:off x="457200" y="274638"/>
            <a:ext cx="8229600" cy="792162"/>
          </a:xfrm>
        </p:spPr>
        <p:txBody>
          <a:bodyPr/>
          <a:lstStyle/>
          <a:p>
            <a:pPr eaLnBrk="1" fontAlgn="auto" hangingPunct="1">
              <a:spcAft>
                <a:spcPts val="0"/>
              </a:spcAft>
              <a:defRPr/>
            </a:pPr>
            <a:r>
              <a:rPr lang="en-US" sz="2400" b="1" dirty="0" smtClean="0">
                <a:latin typeface="Times New Roman" pitchFamily="18" charset="0"/>
                <a:cs typeface="Times New Roman" pitchFamily="18" charset="0"/>
              </a:rPr>
              <a:t>Research Hypotheses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944152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r>
              <a:rPr lang="en-US" dirty="0"/>
              <a:t> </a:t>
            </a:r>
            <a:r>
              <a:rPr lang="en-US" dirty="0">
                <a:latin typeface="Times New Roman" pitchFamily="18" charset="0"/>
                <a:cs typeface="Times New Roman" pitchFamily="18" charset="0"/>
              </a:rPr>
              <a:t>A research hypothesis is the prediction of the relationship between one or more factors and the research question</a:t>
            </a:r>
          </a:p>
          <a:p>
            <a:r>
              <a:rPr lang="en-US" dirty="0" smtClean="0">
                <a:latin typeface="Times New Roman" pitchFamily="18" charset="0"/>
                <a:cs typeface="Times New Roman" pitchFamily="18" charset="0"/>
              </a:rPr>
              <a:t> Its predicts </a:t>
            </a:r>
            <a:r>
              <a:rPr lang="en-US" dirty="0">
                <a:latin typeface="Times New Roman" pitchFamily="18" charset="0"/>
                <a:cs typeface="Times New Roman" pitchFamily="18" charset="0"/>
              </a:rPr>
              <a:t>the likely results of the study, and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often called an </a:t>
            </a:r>
            <a:r>
              <a:rPr lang="en-US" dirty="0" smtClean="0">
                <a:latin typeface="Times New Roman" pitchFamily="18" charset="0"/>
                <a:cs typeface="Times New Roman" pitchFamily="18" charset="0"/>
              </a:rPr>
              <a:t>‘educated guess’, </a:t>
            </a:r>
            <a:r>
              <a:rPr lang="en-US" dirty="0">
                <a:latin typeface="Times New Roman" pitchFamily="18" charset="0"/>
                <a:cs typeface="Times New Roman" pitchFamily="18" charset="0"/>
              </a:rPr>
              <a:t>because it is influenced by the already published </a:t>
            </a:r>
            <a:r>
              <a:rPr lang="en-US" dirty="0" smtClean="0">
                <a:latin typeface="Times New Roman" pitchFamily="18" charset="0"/>
                <a:cs typeface="Times New Roman" pitchFamily="18" charset="0"/>
              </a:rPr>
              <a:t>data</a:t>
            </a:r>
          </a:p>
          <a:p>
            <a:r>
              <a:rPr lang="en-US" dirty="0" smtClean="0">
                <a:latin typeface="Times New Roman" pitchFamily="18" charset="0"/>
                <a:cs typeface="Times New Roman" pitchFamily="18" charset="0"/>
              </a:rPr>
              <a:t>It conveys scientific validity to the research methodology.</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Although </a:t>
            </a:r>
            <a:r>
              <a:rPr lang="en-US" dirty="0">
                <a:latin typeface="Times New Roman" pitchFamily="18" charset="0"/>
                <a:cs typeface="Times New Roman" pitchFamily="18" charset="0"/>
              </a:rPr>
              <a:t>most studies are conducted in anticipation of a positive result, research hypotheses are often framed in the negative, hence called a Null </a:t>
            </a:r>
            <a:r>
              <a:rPr lang="en-US" dirty="0" smtClean="0">
                <a:latin typeface="Times New Roman" pitchFamily="18" charset="0"/>
                <a:cs typeface="Times New Roman" pitchFamily="18" charset="0"/>
              </a:rPr>
              <a:t>Hypothesis .</a:t>
            </a:r>
          </a:p>
          <a:p>
            <a:pPr marL="0" indent="0">
              <a:buNone/>
            </a:pPr>
            <a:r>
              <a:rPr lang="en-US" dirty="0" smtClean="0">
                <a:latin typeface="Times New Roman" pitchFamily="18" charset="0"/>
                <a:cs typeface="Times New Roman" pitchFamily="18" charset="0"/>
              </a:rPr>
              <a:t>-The opposite is the alternate hypothesis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3089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762001"/>
            <a:ext cx="7745505" cy="5364162"/>
          </a:xfrm>
        </p:spPr>
        <p:txBody>
          <a:bodyPr>
            <a:normAutofit/>
          </a:bodyPr>
          <a:lstStyle/>
          <a:p>
            <a:pPr>
              <a:lnSpc>
                <a:spcPct val="90000"/>
              </a:lnSpc>
            </a:pPr>
            <a:r>
              <a:rPr lang="en-US" altLang="en-US" dirty="0" smtClean="0">
                <a:latin typeface="Times New Roman" pitchFamily="18" charset="0"/>
                <a:cs typeface="Times New Roman" pitchFamily="18" charset="0"/>
              </a:rPr>
              <a:t>To </a:t>
            </a:r>
            <a:r>
              <a:rPr lang="en-US" altLang="en-US" dirty="0">
                <a:latin typeface="Times New Roman" pitchFamily="18" charset="0"/>
                <a:cs typeface="Times New Roman" pitchFamily="18" charset="0"/>
              </a:rPr>
              <a:t>be complete, a hypothesis must include three components: </a:t>
            </a:r>
            <a:r>
              <a:rPr lang="en-US" altLang="en-US" dirty="0" smtClean="0">
                <a:latin typeface="Times New Roman" pitchFamily="18" charset="0"/>
                <a:cs typeface="Times New Roman" pitchFamily="18" charset="0"/>
              </a:rPr>
              <a:t>The variables, population  and the </a:t>
            </a:r>
            <a:r>
              <a:rPr lang="en-US" altLang="en-US" dirty="0">
                <a:latin typeface="Times New Roman" pitchFamily="18" charset="0"/>
                <a:cs typeface="Times New Roman" pitchFamily="18" charset="0"/>
              </a:rPr>
              <a:t>relationship between the </a:t>
            </a:r>
            <a:r>
              <a:rPr lang="en-US" altLang="en-US" dirty="0" smtClean="0">
                <a:latin typeface="Times New Roman" pitchFamily="18" charset="0"/>
                <a:cs typeface="Times New Roman" pitchFamily="18" charset="0"/>
              </a:rPr>
              <a:t>variables</a:t>
            </a:r>
          </a:p>
          <a:p>
            <a:pPr>
              <a:lnSpc>
                <a:spcPct val="90000"/>
              </a:lnSpc>
            </a:pPr>
            <a:r>
              <a:rPr lang="en-US" altLang="en-US" dirty="0">
                <a:latin typeface="Times New Roman" pitchFamily="18" charset="0"/>
                <a:cs typeface="Times New Roman" pitchFamily="18" charset="0"/>
              </a:rPr>
              <a:t>A hypothesis is the tool of quantitative studies (only!). It can be generated from cross-sectional studies, tested with analytical studies and can only be validly confirmed using well designed experimental quantitative research designs</a:t>
            </a:r>
            <a:r>
              <a:rPr lang="en-US" altLang="en-US"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a:p>
            <a:pPr marL="0" indent="0">
              <a:lnSpc>
                <a:spcPct val="90000"/>
              </a:lnSpc>
              <a:buNone/>
            </a:pPr>
            <a:r>
              <a:rPr lang="en-US" altLang="en-US" b="1" i="1" dirty="0" smtClean="0">
                <a:latin typeface="Times New Roman" pitchFamily="18" charset="0"/>
                <a:cs typeface="Times New Roman" pitchFamily="18" charset="0"/>
              </a:rPr>
              <a:t>Types of Hypotheses</a:t>
            </a:r>
            <a:endParaRPr lang="en-US" altLang="en-US" b="1" i="1" dirty="0">
              <a:latin typeface="Times New Roman" pitchFamily="18" charset="0"/>
              <a:cs typeface="Times New Roman" pitchFamily="18" charset="0"/>
            </a:endParaRPr>
          </a:p>
          <a:p>
            <a:pPr marL="514350" indent="-514350">
              <a:lnSpc>
                <a:spcPct val="90000"/>
              </a:lnSpc>
              <a:buAutoNum type="romanLcPeriod"/>
            </a:pPr>
            <a:r>
              <a:rPr lang="en-US" altLang="en-US" dirty="0" smtClean="0">
                <a:latin typeface="Times New Roman" pitchFamily="18" charset="0"/>
                <a:cs typeface="Times New Roman" pitchFamily="18" charset="0"/>
              </a:rPr>
              <a:t>Null </a:t>
            </a:r>
            <a:r>
              <a:rPr lang="en-US" altLang="en-US" dirty="0">
                <a:latin typeface="Times New Roman" pitchFamily="18" charset="0"/>
                <a:cs typeface="Times New Roman" pitchFamily="18" charset="0"/>
              </a:rPr>
              <a:t>hypothesis- no </a:t>
            </a:r>
            <a:r>
              <a:rPr lang="en-US" altLang="en-US" dirty="0" smtClean="0">
                <a:latin typeface="Times New Roman" pitchFamily="18" charset="0"/>
                <a:cs typeface="Times New Roman" pitchFamily="18" charset="0"/>
              </a:rPr>
              <a:t>difference</a:t>
            </a:r>
          </a:p>
          <a:p>
            <a:pPr marL="0" indent="0">
              <a:lnSpc>
                <a:spcPct val="90000"/>
              </a:lnSpc>
              <a:buNone/>
            </a:pPr>
            <a:r>
              <a:rPr lang="en-US" altLang="en-US" sz="2400" dirty="0" smtClean="0">
                <a:latin typeface="Times New Roman" pitchFamily="18" charset="0"/>
                <a:cs typeface="Times New Roman" pitchFamily="18" charset="0"/>
              </a:rPr>
              <a:t>Null-There </a:t>
            </a:r>
            <a:r>
              <a:rPr lang="en-US" altLang="en-US" sz="2400" dirty="0">
                <a:latin typeface="Times New Roman" pitchFamily="18" charset="0"/>
                <a:cs typeface="Times New Roman" pitchFamily="18" charset="0"/>
              </a:rPr>
              <a:t>is no difference in MMR between grand-multigravida and </a:t>
            </a:r>
            <a:r>
              <a:rPr lang="en-US" altLang="en-US" sz="2400" dirty="0" err="1">
                <a:latin typeface="Times New Roman" pitchFamily="18" charset="0"/>
                <a:cs typeface="Times New Roman" pitchFamily="18" charset="0"/>
              </a:rPr>
              <a:t>primi-gravida</a:t>
            </a:r>
            <a:endParaRPr lang="en-US" altLang="en-US" sz="24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07711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pPr marL="411480" lvl="1" indent="0">
              <a:buNone/>
            </a:pPr>
            <a:r>
              <a:rPr lang="en-US" altLang="en-US" sz="2400" dirty="0" smtClean="0">
                <a:latin typeface="Times New Roman" pitchFamily="18" charset="0"/>
                <a:cs typeface="Times New Roman" pitchFamily="18" charset="0"/>
              </a:rPr>
              <a:t>ii. Alternate hypothesis- </a:t>
            </a:r>
            <a:r>
              <a:rPr lang="en-US" altLang="en-US" sz="2400" dirty="0">
                <a:latin typeface="Times New Roman" pitchFamily="18" charset="0"/>
                <a:cs typeface="Times New Roman" pitchFamily="18" charset="0"/>
              </a:rPr>
              <a:t>there is a difference in MMR between grand-multigravida and </a:t>
            </a:r>
            <a:r>
              <a:rPr lang="en-US" altLang="en-US" sz="2400" dirty="0" err="1" smtClean="0">
                <a:latin typeface="Times New Roman" pitchFamily="18" charset="0"/>
                <a:cs typeface="Times New Roman" pitchFamily="18" charset="0"/>
              </a:rPr>
              <a:t>primi-gravida</a:t>
            </a:r>
            <a:endParaRPr lang="en-US" altLang="en-US" sz="2400" dirty="0" smtClean="0">
              <a:latin typeface="Times New Roman" pitchFamily="18" charset="0"/>
              <a:cs typeface="Times New Roman" pitchFamily="18" charset="0"/>
            </a:endParaRPr>
          </a:p>
          <a:p>
            <a:pPr marL="411480" lvl="1" indent="0">
              <a:buNone/>
            </a:pPr>
            <a:r>
              <a:rPr lang="en-US" altLang="en-US" sz="2400" dirty="0" smtClean="0">
                <a:latin typeface="Times New Roman" pitchFamily="18" charset="0"/>
                <a:cs typeface="Times New Roman" pitchFamily="18" charset="0"/>
              </a:rPr>
              <a:t>iii. Simple hypothesis- it predicts a simple relationship between two variables. </a:t>
            </a:r>
            <a:r>
              <a:rPr lang="en-US" altLang="en-US" sz="2400" dirty="0" err="1" smtClean="0">
                <a:latin typeface="Times New Roman" pitchFamily="18" charset="0"/>
                <a:cs typeface="Times New Roman" pitchFamily="18" charset="0"/>
              </a:rPr>
              <a:t>Eg</a:t>
            </a:r>
            <a:r>
              <a:rPr lang="en-US" altLang="en-US" sz="2400" dirty="0" smtClean="0">
                <a:latin typeface="Times New Roman" pitchFamily="18" charset="0"/>
                <a:cs typeface="Times New Roman" pitchFamily="18" charset="0"/>
              </a:rPr>
              <a:t>., MMR is higher in rural than urban areas</a:t>
            </a:r>
          </a:p>
          <a:p>
            <a:pPr marL="411480" lvl="1" indent="0">
              <a:buNone/>
            </a:pPr>
            <a:r>
              <a:rPr lang="en-US" altLang="en-US" sz="2400" dirty="0" smtClean="0">
                <a:latin typeface="Times New Roman" pitchFamily="18" charset="0"/>
                <a:cs typeface="Times New Roman" pitchFamily="18" charset="0"/>
              </a:rPr>
              <a:t>iv. Complex hypothesis-involve multiple dependent and independent variables </a:t>
            </a:r>
            <a:r>
              <a:rPr lang="en-US" altLang="en-US" sz="2400" dirty="0" err="1">
                <a:latin typeface="Times New Roman" pitchFamily="18" charset="0"/>
                <a:cs typeface="Times New Roman" pitchFamily="18" charset="0"/>
              </a:rPr>
              <a:t>e</a:t>
            </a:r>
            <a:r>
              <a:rPr lang="en-US" altLang="en-US" sz="2400" dirty="0" err="1" smtClean="0">
                <a:latin typeface="Times New Roman" pitchFamily="18" charset="0"/>
                <a:cs typeface="Times New Roman" pitchFamily="18" charset="0"/>
              </a:rPr>
              <a:t>g</a:t>
            </a:r>
            <a:r>
              <a:rPr lang="en-US" altLang="en-US" sz="2400" dirty="0" smtClean="0">
                <a:latin typeface="Times New Roman" pitchFamily="18" charset="0"/>
                <a:cs typeface="Times New Roman" pitchFamily="18" charset="0"/>
              </a:rPr>
              <a:t>., smoking and alcohol intake increase the rate of sleep </a:t>
            </a:r>
            <a:r>
              <a:rPr lang="en-US" altLang="en-US" sz="2400" dirty="0" err="1" smtClean="0">
                <a:latin typeface="Times New Roman" pitchFamily="18" charset="0"/>
                <a:cs typeface="Times New Roman" pitchFamily="18" charset="0"/>
              </a:rPr>
              <a:t>apnoea</a:t>
            </a:r>
            <a:r>
              <a:rPr lang="en-US" altLang="en-US" sz="2400" dirty="0" smtClean="0">
                <a:latin typeface="Times New Roman" pitchFamily="18" charset="0"/>
                <a:cs typeface="Times New Roman" pitchFamily="18" charset="0"/>
              </a:rPr>
              <a:t> and insomnia</a:t>
            </a:r>
          </a:p>
          <a:p>
            <a:pPr marL="411480" lvl="1" indent="0">
              <a:buNone/>
            </a:pPr>
            <a:r>
              <a:rPr lang="en-US" altLang="en-US" sz="2400" dirty="0" smtClean="0">
                <a:latin typeface="Times New Roman" pitchFamily="18" charset="0"/>
                <a:cs typeface="Times New Roman" pitchFamily="18" charset="0"/>
              </a:rPr>
              <a:t>v. Composite  hypothesis- exact value is not predicted for the dependent variable </a:t>
            </a:r>
            <a:r>
              <a:rPr lang="en-US" altLang="en-US" sz="2400" dirty="0" err="1" smtClean="0">
                <a:latin typeface="Times New Roman" pitchFamily="18" charset="0"/>
                <a:cs typeface="Times New Roman" pitchFamily="18" charset="0"/>
              </a:rPr>
              <a:t>eg</a:t>
            </a:r>
            <a:r>
              <a:rPr lang="en-US" altLang="en-US" sz="2400" dirty="0" smtClean="0">
                <a:latin typeface="Times New Roman" pitchFamily="18" charset="0"/>
                <a:cs typeface="Times New Roman" pitchFamily="18" charset="0"/>
              </a:rPr>
              <a:t>., fruits and colon cancer</a:t>
            </a:r>
          </a:p>
          <a:p>
            <a:pPr marL="411480" lvl="1" indent="0">
              <a:buNone/>
            </a:pPr>
            <a:r>
              <a:rPr lang="en-US" altLang="en-US" sz="2400" dirty="0" smtClean="0">
                <a:latin typeface="Times New Roman" pitchFamily="18" charset="0"/>
                <a:cs typeface="Times New Roman" pitchFamily="18" charset="0"/>
              </a:rPr>
              <a:t>vi. Directional hypothesis- it predicts the direction of relationship b/w dependent and independent variables</a:t>
            </a:r>
          </a:p>
          <a:p>
            <a:pPr marL="411480" lvl="1" indent="0">
              <a:buNone/>
            </a:pPr>
            <a:r>
              <a:rPr lang="en-US" altLang="en-US" sz="2400" dirty="0" smtClean="0">
                <a:latin typeface="Times New Roman" pitchFamily="18" charset="0"/>
                <a:cs typeface="Times New Roman" pitchFamily="18" charset="0"/>
              </a:rPr>
              <a:t>vii. Non- directional hypothesis</a:t>
            </a:r>
            <a:endParaRPr lang="en-US" alt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8491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pPr marL="0" indent="0">
              <a:buNone/>
            </a:pPr>
            <a:r>
              <a:rPr lang="en-US" dirty="0" smtClean="0">
                <a:latin typeface="Times New Roman" pitchFamily="18" charset="0"/>
                <a:cs typeface="Times New Roman" pitchFamily="18" charset="0"/>
              </a:rPr>
              <a:t>viii. Logical hypothesis- based on logic and cannot be tested scientifically, used among philosophers</a:t>
            </a:r>
          </a:p>
          <a:p>
            <a:pPr marL="0" indent="0">
              <a:buNone/>
            </a:pPr>
            <a:r>
              <a:rPr lang="en-US" dirty="0" smtClean="0">
                <a:latin typeface="Times New Roman" pitchFamily="18" charset="0"/>
                <a:cs typeface="Times New Roman" pitchFamily="18" charset="0"/>
              </a:rPr>
              <a:t>ix. Working hypothesis- opposite of logical. Assumption that can be tested with empirical data.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using the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care guide in maternity units reduces MM in a rural population</a:t>
            </a:r>
          </a:p>
          <a:p>
            <a:pPr marL="0" indent="0">
              <a:buNone/>
            </a:pPr>
            <a:r>
              <a:rPr lang="en-US" dirty="0" smtClean="0">
                <a:latin typeface="Times New Roman" pitchFamily="18" charset="0"/>
                <a:cs typeface="Times New Roman" pitchFamily="18" charset="0"/>
              </a:rPr>
              <a:t>x. Causal hypothesis- cause and effect relationships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cigarette smoking is linked to lung cancer and may cause other cancer in Nigerian population.</a:t>
            </a:r>
          </a:p>
          <a:p>
            <a:pPr marL="0" indent="0">
              <a:buNone/>
            </a:pPr>
            <a:r>
              <a:rPr lang="en-US" dirty="0" smtClean="0">
                <a:latin typeface="Times New Roman" pitchFamily="18" charset="0"/>
                <a:cs typeface="Times New Roman" pitchFamily="18" charset="0"/>
              </a:rPr>
              <a:t>xi. Associative hypothesis- unlike causal.eg., intake of carbonated drinks is associated with obesity in population</a:t>
            </a:r>
          </a:p>
          <a:p>
            <a:pPr marL="0" indent="0">
              <a:buNone/>
            </a:pPr>
            <a:endParaRPr lang="en-US" dirty="0" smtClean="0">
              <a:latin typeface="Times New Roman" pitchFamily="18" charset="0"/>
              <a:cs typeface="Times New Roman" pitchFamily="18" charset="0"/>
            </a:endParaRPr>
          </a:p>
          <a:p>
            <a:pPr marL="0" indent="0">
              <a:buNone/>
            </a:pPr>
            <a:r>
              <a:rPr lang="en-US" i="1" dirty="0" smtClean="0">
                <a:latin typeface="Times New Roman" pitchFamily="18" charset="0"/>
                <a:cs typeface="Times New Roman" pitchFamily="18" charset="0"/>
              </a:rPr>
              <a:t>NB- The most popular are the Null and Alternate hypotheses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08276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1219200"/>
            <a:ext cx="9144000" cy="5638800"/>
          </a:xfrm>
        </p:spPr>
        <p:txBody>
          <a:bodyPr/>
          <a:lstStyle/>
          <a:p>
            <a:pPr eaLnBrk="1" hangingPunct="1"/>
            <a:r>
              <a:rPr lang="en-US" altLang="en-US" sz="2400" i="1" dirty="0" smtClean="0">
                <a:latin typeface="Times New Roman" pitchFamily="18" charset="0"/>
                <a:cs typeface="Times New Roman" pitchFamily="18" charset="0"/>
              </a:rPr>
              <a:t>H</a:t>
            </a:r>
            <a:r>
              <a:rPr lang="en-US" altLang="en-US" sz="2400" baseline="-25000" dirty="0" smtClean="0">
                <a:latin typeface="Times New Roman" pitchFamily="18" charset="0"/>
                <a:cs typeface="Times New Roman" pitchFamily="18" charset="0"/>
              </a:rPr>
              <a:t>0</a:t>
            </a:r>
            <a:r>
              <a:rPr lang="en-US" altLang="en-US" sz="2400" dirty="0" smtClean="0">
                <a:latin typeface="Times New Roman" pitchFamily="18" charset="0"/>
                <a:cs typeface="Times New Roman" pitchFamily="18" charset="0"/>
              </a:rPr>
              <a:t> assumes that there is no association between the predictor and outcome variables in the study population.  </a:t>
            </a:r>
          </a:p>
          <a:p>
            <a:pPr eaLnBrk="1" hangingPunct="1"/>
            <a:r>
              <a:rPr lang="en-US" altLang="en-US" dirty="0" smtClean="0">
                <a:latin typeface="Times New Roman" pitchFamily="18" charset="0"/>
                <a:cs typeface="Times New Roman" pitchFamily="18" charset="0"/>
              </a:rPr>
              <a:t>It is</a:t>
            </a:r>
            <a:r>
              <a:rPr lang="en-US" altLang="en-US" sz="2400" dirty="0" smtClean="0">
                <a:latin typeface="Times New Roman" pitchFamily="18" charset="0"/>
                <a:cs typeface="Times New Roman" pitchFamily="18" charset="0"/>
              </a:rPr>
              <a:t> the basis for any statistical significance test </a:t>
            </a:r>
          </a:p>
          <a:p>
            <a:pPr eaLnBrk="1" hangingPunct="1"/>
            <a:r>
              <a:rPr lang="en-US" altLang="en-US" sz="2400" dirty="0" smtClean="0">
                <a:latin typeface="Times New Roman" pitchFamily="18" charset="0"/>
                <a:cs typeface="Times New Roman" pitchFamily="18" charset="0"/>
              </a:rPr>
              <a:t>Thus, one never accepts </a:t>
            </a:r>
            <a:r>
              <a:rPr lang="en-US" altLang="en-US" sz="2400" i="1" dirty="0" smtClean="0">
                <a:latin typeface="Times New Roman" pitchFamily="18" charset="0"/>
                <a:cs typeface="Times New Roman" pitchFamily="18" charset="0"/>
              </a:rPr>
              <a:t>H</a:t>
            </a:r>
            <a:r>
              <a:rPr lang="en-US" altLang="en-US" sz="2400" baseline="-25000" dirty="0" smtClean="0">
                <a:latin typeface="Times New Roman" pitchFamily="18" charset="0"/>
                <a:cs typeface="Times New Roman" pitchFamily="18" charset="0"/>
              </a:rPr>
              <a:t>0</a:t>
            </a:r>
            <a:r>
              <a:rPr lang="en-US" altLang="en-US" sz="2400" dirty="0" smtClean="0">
                <a:latin typeface="Times New Roman" pitchFamily="18" charset="0"/>
                <a:cs typeface="Times New Roman" pitchFamily="18" charset="0"/>
              </a:rPr>
              <a:t>, but rather one rejects it with a certain level of significance. </a:t>
            </a:r>
          </a:p>
          <a:p>
            <a:pPr eaLnBrk="1" hangingPunct="1"/>
            <a:r>
              <a:rPr lang="en-US" altLang="en-US" sz="2400" dirty="0" smtClean="0">
                <a:latin typeface="Times New Roman" pitchFamily="18" charset="0"/>
                <a:cs typeface="Times New Roman" pitchFamily="18" charset="0"/>
              </a:rPr>
              <a:t>In contrast, </a:t>
            </a:r>
            <a:r>
              <a:rPr lang="en-US" altLang="en-US" sz="2400" i="1" dirty="0" smtClean="0">
                <a:latin typeface="Times New Roman" pitchFamily="18" charset="0"/>
                <a:cs typeface="Times New Roman" pitchFamily="18" charset="0"/>
              </a:rPr>
              <a:t>H</a:t>
            </a:r>
            <a:r>
              <a:rPr lang="en-US" altLang="en-US" sz="2400" baseline="-25000" dirty="0" smtClean="0">
                <a:latin typeface="Times New Roman" pitchFamily="18" charset="0"/>
                <a:cs typeface="Times New Roman" pitchFamily="18" charset="0"/>
              </a:rPr>
              <a:t>1</a:t>
            </a:r>
            <a:r>
              <a:rPr lang="en-US" altLang="en-US" sz="2400" dirty="0" smtClean="0">
                <a:latin typeface="Times New Roman" pitchFamily="18" charset="0"/>
                <a:cs typeface="Times New Roman" pitchFamily="18" charset="0"/>
              </a:rPr>
              <a:t> makes a claim that there is an association between the predictor and outcome variables. </a:t>
            </a:r>
          </a:p>
          <a:p>
            <a:pPr eaLnBrk="1" hangingPunct="1"/>
            <a:r>
              <a:rPr lang="en-US" altLang="en-US" sz="2400" dirty="0" smtClean="0">
                <a:latin typeface="Times New Roman" pitchFamily="18" charset="0"/>
                <a:cs typeface="Times New Roman" pitchFamily="18" charset="0"/>
              </a:rPr>
              <a:t>One does not directly test </a:t>
            </a:r>
            <a:r>
              <a:rPr lang="en-US" altLang="en-US" sz="2400" i="1" dirty="0" smtClean="0">
                <a:latin typeface="Times New Roman" pitchFamily="18" charset="0"/>
                <a:cs typeface="Times New Roman" pitchFamily="18" charset="0"/>
              </a:rPr>
              <a:t>H</a:t>
            </a:r>
            <a:r>
              <a:rPr lang="en-US" altLang="en-US" sz="2400" baseline="-25000" dirty="0" smtClean="0">
                <a:latin typeface="Times New Roman" pitchFamily="18" charset="0"/>
                <a:cs typeface="Times New Roman" pitchFamily="18" charset="0"/>
              </a:rPr>
              <a:t>1</a:t>
            </a:r>
            <a:r>
              <a:rPr lang="en-US" altLang="en-US" sz="2400" dirty="0" smtClean="0">
                <a:latin typeface="Times New Roman" pitchFamily="18" charset="0"/>
                <a:cs typeface="Times New Roman" pitchFamily="18" charset="0"/>
              </a:rPr>
              <a:t>, which is by default accepted when </a:t>
            </a:r>
            <a:r>
              <a:rPr lang="en-US" altLang="en-US" sz="2400" i="1" dirty="0" smtClean="0">
                <a:latin typeface="Times New Roman" pitchFamily="18" charset="0"/>
                <a:cs typeface="Times New Roman" pitchFamily="18" charset="0"/>
              </a:rPr>
              <a:t>H</a:t>
            </a:r>
            <a:r>
              <a:rPr lang="en-US" altLang="en-US" sz="2400" baseline="-25000" dirty="0" smtClean="0">
                <a:latin typeface="Times New Roman" pitchFamily="18" charset="0"/>
                <a:cs typeface="Times New Roman" pitchFamily="18" charset="0"/>
              </a:rPr>
              <a:t>0</a:t>
            </a:r>
            <a:r>
              <a:rPr lang="en-US" altLang="en-US" sz="2400" dirty="0" smtClean="0">
                <a:latin typeface="Times New Roman" pitchFamily="18" charset="0"/>
                <a:cs typeface="Times New Roman" pitchFamily="18" charset="0"/>
              </a:rPr>
              <a:t> is rejected on the basis of the statistical significance test results. </a:t>
            </a:r>
          </a:p>
          <a:p>
            <a:pPr eaLnBrk="1" hangingPunct="1"/>
            <a:endParaRPr lang="en-US" altLang="en-US" sz="2400" dirty="0" smtClean="0"/>
          </a:p>
        </p:txBody>
      </p:sp>
      <p:sp>
        <p:nvSpPr>
          <p:cNvPr id="18434" name="Title 1"/>
          <p:cNvSpPr>
            <a:spLocks noGrp="1"/>
          </p:cNvSpPr>
          <p:nvPr>
            <p:ph type="title"/>
          </p:nvPr>
        </p:nvSpPr>
        <p:spPr>
          <a:xfrm>
            <a:off x="688490" y="304800"/>
            <a:ext cx="7756263" cy="914400"/>
          </a:xfrm>
        </p:spPr>
        <p:txBody>
          <a:bodyPr/>
          <a:lstStyle/>
          <a:p>
            <a:pPr eaLnBrk="1" hangingPunct="1"/>
            <a:r>
              <a:rPr lang="en-US" altLang="en-US" sz="2400" b="1" i="1" dirty="0" smtClean="0">
                <a:latin typeface="Times New Roman" pitchFamily="18" charset="0"/>
                <a:cs typeface="Times New Roman" pitchFamily="18" charset="0"/>
              </a:rPr>
              <a:t>Null and Alternative Hypotheses</a:t>
            </a:r>
            <a:endParaRPr lang="en-US" altLang="en-US" i="1" dirty="0" smtClean="0"/>
          </a:p>
        </p:txBody>
      </p:sp>
    </p:spTree>
    <p:extLst>
      <p:ext uri="{BB962C8B-B14F-4D97-AF65-F5344CB8AC3E}">
        <p14:creationId xmlns:p14="http://schemas.microsoft.com/office/powerpoint/2010/main" val="2359229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0" y="838200"/>
            <a:ext cx="8839200" cy="6019800"/>
          </a:xfrm>
        </p:spPr>
        <p:txBody>
          <a:bodyPr/>
          <a:lstStyle/>
          <a:p>
            <a:pPr eaLnBrk="1" hangingPunct="1"/>
            <a:r>
              <a:rPr lang="en-US" altLang="en-US" sz="2400" dirty="0" smtClean="0">
                <a:latin typeface="Times New Roman" pitchFamily="18" charset="0"/>
                <a:cs typeface="Times New Roman" pitchFamily="18" charset="0"/>
              </a:rPr>
              <a:t>The investigator must also decide whether a one- or two-sided test is most suitable for the clinical question . </a:t>
            </a:r>
          </a:p>
          <a:p>
            <a:pPr eaLnBrk="1" hangingPunct="1"/>
            <a:r>
              <a:rPr lang="en-US" altLang="en-US" sz="2400" dirty="0" smtClean="0">
                <a:solidFill>
                  <a:schemeClr val="tx1"/>
                </a:solidFill>
                <a:latin typeface="Times New Roman" pitchFamily="18" charset="0"/>
                <a:cs typeface="Times New Roman" pitchFamily="18" charset="0"/>
              </a:rPr>
              <a:t>A one-sided </a:t>
            </a:r>
            <a:r>
              <a:rPr lang="en-US" altLang="en-US" sz="2400" i="1" dirty="0" smtClean="0">
                <a:solidFill>
                  <a:schemeClr val="tx1"/>
                </a:solidFill>
                <a:latin typeface="Times New Roman" pitchFamily="18" charset="0"/>
                <a:cs typeface="Times New Roman" pitchFamily="18" charset="0"/>
              </a:rPr>
              <a:t>H</a:t>
            </a:r>
            <a:r>
              <a:rPr lang="en-US" altLang="en-US" sz="2400" baseline="-25000" dirty="0" smtClean="0">
                <a:solidFill>
                  <a:schemeClr val="tx1"/>
                </a:solidFill>
                <a:latin typeface="Times New Roman" pitchFamily="18" charset="0"/>
                <a:cs typeface="Times New Roman" pitchFamily="18" charset="0"/>
              </a:rPr>
              <a:t>1</a:t>
            </a:r>
            <a:r>
              <a:rPr lang="en-US" altLang="en-US" sz="2400" dirty="0" smtClean="0">
                <a:solidFill>
                  <a:schemeClr val="tx1"/>
                </a:solidFill>
                <a:latin typeface="Times New Roman" pitchFamily="18" charset="0"/>
                <a:cs typeface="Times New Roman" pitchFamily="18" charset="0"/>
              </a:rPr>
              <a:t> test establishes the direction of the association between the predictor and the outcome</a:t>
            </a:r>
          </a:p>
          <a:p>
            <a:pPr eaLnBrk="1" hangingPunct="1"/>
            <a:r>
              <a:rPr lang="en-US" altLang="en-US" dirty="0">
                <a:solidFill>
                  <a:schemeClr val="tx1"/>
                </a:solidFill>
                <a:latin typeface="Times New Roman" pitchFamily="18" charset="0"/>
                <a:cs typeface="Times New Roman" pitchFamily="18" charset="0"/>
              </a:rPr>
              <a:t>F</a:t>
            </a:r>
            <a:r>
              <a:rPr lang="en-US" altLang="en-US" sz="2400" dirty="0" smtClean="0">
                <a:solidFill>
                  <a:schemeClr val="tx1"/>
                </a:solidFill>
                <a:latin typeface="Times New Roman" pitchFamily="18" charset="0"/>
                <a:cs typeface="Times New Roman" pitchFamily="18" charset="0"/>
              </a:rPr>
              <a:t>or </a:t>
            </a:r>
            <a:r>
              <a:rPr lang="en-US" altLang="en-US" sz="2400" dirty="0" err="1" smtClean="0">
                <a:solidFill>
                  <a:schemeClr val="tx1"/>
                </a:solidFill>
                <a:latin typeface="Times New Roman" pitchFamily="18" charset="0"/>
                <a:cs typeface="Times New Roman" pitchFamily="18" charset="0"/>
              </a:rPr>
              <a:t>Eg</a:t>
            </a:r>
            <a:r>
              <a:rPr lang="en-US" altLang="en-US" dirty="0">
                <a:solidFill>
                  <a:schemeClr val="tx1"/>
                </a:solidFill>
                <a:latin typeface="Times New Roman" pitchFamily="18" charset="0"/>
                <a:cs typeface="Times New Roman" pitchFamily="18" charset="0"/>
              </a:rPr>
              <a:t>.</a:t>
            </a:r>
            <a:r>
              <a:rPr lang="en-US" altLang="en-US" sz="2400" dirty="0" smtClean="0">
                <a:solidFill>
                  <a:schemeClr val="tx1"/>
                </a:solidFill>
                <a:latin typeface="Times New Roman" pitchFamily="18" charset="0"/>
                <a:cs typeface="Times New Roman" pitchFamily="18" charset="0"/>
              </a:rPr>
              <a:t>, the prevalence of ovarian cancer is higher in nulliparous women than in </a:t>
            </a:r>
            <a:r>
              <a:rPr lang="en-US" altLang="en-US" sz="2400" dirty="0" err="1" smtClean="0">
                <a:solidFill>
                  <a:schemeClr val="tx1"/>
                </a:solidFill>
                <a:latin typeface="Times New Roman" pitchFamily="18" charset="0"/>
                <a:cs typeface="Times New Roman" pitchFamily="18" charset="0"/>
              </a:rPr>
              <a:t>parous</a:t>
            </a:r>
            <a:r>
              <a:rPr lang="en-US" altLang="en-US" sz="2400" dirty="0" smtClean="0">
                <a:solidFill>
                  <a:schemeClr val="tx1"/>
                </a:solidFill>
                <a:latin typeface="Times New Roman" pitchFamily="18" charset="0"/>
                <a:cs typeface="Times New Roman" pitchFamily="18" charset="0"/>
              </a:rPr>
              <a:t> women.  </a:t>
            </a:r>
          </a:p>
          <a:p>
            <a:pPr eaLnBrk="1" hangingPunct="1"/>
            <a:r>
              <a:rPr lang="en-US" altLang="en-US" sz="2400" dirty="0" smtClean="0">
                <a:solidFill>
                  <a:schemeClr val="tx1"/>
                </a:solidFill>
                <a:latin typeface="Times New Roman" pitchFamily="18" charset="0"/>
                <a:cs typeface="Times New Roman" pitchFamily="18" charset="0"/>
              </a:rPr>
              <a:t>However, a two-sided </a:t>
            </a:r>
            <a:r>
              <a:rPr lang="en-US" altLang="en-US" sz="2400" i="1" dirty="0" smtClean="0">
                <a:solidFill>
                  <a:schemeClr val="tx1"/>
                </a:solidFill>
                <a:latin typeface="Times New Roman" pitchFamily="18" charset="0"/>
                <a:cs typeface="Times New Roman" pitchFamily="18" charset="0"/>
              </a:rPr>
              <a:t>H</a:t>
            </a:r>
            <a:r>
              <a:rPr lang="en-US" altLang="en-US" sz="2400" baseline="-25000" dirty="0" smtClean="0">
                <a:solidFill>
                  <a:schemeClr val="tx1"/>
                </a:solidFill>
                <a:latin typeface="Times New Roman" pitchFamily="18" charset="0"/>
                <a:cs typeface="Times New Roman" pitchFamily="18" charset="0"/>
              </a:rPr>
              <a:t>1</a:t>
            </a:r>
            <a:r>
              <a:rPr lang="en-US" altLang="en-US" sz="2400" dirty="0" smtClean="0">
                <a:solidFill>
                  <a:schemeClr val="tx1"/>
                </a:solidFill>
                <a:latin typeface="Times New Roman" pitchFamily="18" charset="0"/>
                <a:cs typeface="Times New Roman" pitchFamily="18" charset="0"/>
              </a:rPr>
              <a:t> test establishes only that an association exists without specifying the direction</a:t>
            </a:r>
          </a:p>
          <a:p>
            <a:pPr lvl="1" eaLnBrk="1" hangingPunct="1">
              <a:buFont typeface="Arial" pitchFamily="34" charset="0"/>
              <a:buNone/>
            </a:pPr>
            <a:r>
              <a:rPr lang="en-US" altLang="en-US" sz="2400" dirty="0" smtClean="0">
                <a:solidFill>
                  <a:schemeClr val="tx1"/>
                </a:solidFill>
                <a:latin typeface="Times New Roman" pitchFamily="18" charset="0"/>
                <a:cs typeface="Times New Roman" pitchFamily="18" charset="0"/>
              </a:rPr>
              <a:t>—For </a:t>
            </a:r>
            <a:r>
              <a:rPr lang="en-US" altLang="en-US" sz="2400" dirty="0" err="1" smtClean="0">
                <a:solidFill>
                  <a:schemeClr val="tx1"/>
                </a:solidFill>
                <a:latin typeface="Times New Roman" pitchFamily="18" charset="0"/>
                <a:cs typeface="Times New Roman" pitchFamily="18" charset="0"/>
              </a:rPr>
              <a:t>Eg</a:t>
            </a:r>
            <a:r>
              <a:rPr lang="en-US" altLang="en-US" sz="2400" dirty="0" smtClean="0">
                <a:solidFill>
                  <a:schemeClr val="tx1"/>
                </a:solidFill>
                <a:latin typeface="Times New Roman" pitchFamily="18" charset="0"/>
                <a:cs typeface="Times New Roman" pitchFamily="18" charset="0"/>
              </a:rPr>
              <a:t>., the prevalence of ovarian cancer </a:t>
            </a:r>
            <a:r>
              <a:rPr lang="en-US" altLang="en-US" sz="2400" dirty="0" smtClean="0">
                <a:latin typeface="Times New Roman" pitchFamily="18" charset="0"/>
                <a:cs typeface="Times New Roman" pitchFamily="18" charset="0"/>
              </a:rPr>
              <a:t>in nulliparous women is different (</a:t>
            </a:r>
            <a:r>
              <a:rPr lang="en-US" altLang="en-US" sz="2400" dirty="0" err="1" smtClean="0">
                <a:latin typeface="Times New Roman" pitchFamily="18" charset="0"/>
                <a:cs typeface="Times New Roman" pitchFamily="18" charset="0"/>
              </a:rPr>
              <a:t>ie</a:t>
            </a:r>
            <a:r>
              <a:rPr lang="en-US" altLang="en-US" sz="2400" dirty="0" smtClean="0">
                <a:latin typeface="Times New Roman" pitchFamily="18" charset="0"/>
                <a:cs typeface="Times New Roman" pitchFamily="18" charset="0"/>
              </a:rPr>
              <a:t>, either higher or lower) from that in </a:t>
            </a:r>
            <a:r>
              <a:rPr lang="en-US" altLang="en-US" sz="2400" dirty="0" err="1" smtClean="0">
                <a:latin typeface="Times New Roman" pitchFamily="18" charset="0"/>
                <a:cs typeface="Times New Roman" pitchFamily="18" charset="0"/>
              </a:rPr>
              <a:t>parous</a:t>
            </a:r>
            <a:r>
              <a:rPr lang="en-US" altLang="en-US" sz="2400" dirty="0" smtClean="0">
                <a:latin typeface="Times New Roman" pitchFamily="18" charset="0"/>
                <a:cs typeface="Times New Roman" pitchFamily="18" charset="0"/>
              </a:rPr>
              <a:t> women.</a:t>
            </a:r>
          </a:p>
          <a:p>
            <a:pPr eaLnBrk="1" hangingPunct="1"/>
            <a:r>
              <a:rPr lang="en-US" altLang="en-US" sz="2400" dirty="0" smtClean="0">
                <a:latin typeface="Times New Roman" pitchFamily="18" charset="0"/>
                <a:cs typeface="Times New Roman" pitchFamily="18" charset="0"/>
              </a:rPr>
              <a:t> In general, most hypothesis tests involve two-sided analyses. </a:t>
            </a:r>
          </a:p>
          <a:p>
            <a:pPr eaLnBrk="1" hangingPunct="1"/>
            <a:endParaRPr lang="en-US" altLang="en-US" sz="2400" dirty="0" smtClean="0">
              <a:latin typeface="Times New Roman" pitchFamily="18" charset="0"/>
              <a:cs typeface="Times New Roman" pitchFamily="18" charset="0"/>
            </a:endParaRPr>
          </a:p>
        </p:txBody>
      </p:sp>
      <p:sp>
        <p:nvSpPr>
          <p:cNvPr id="20482" name="Title 1"/>
          <p:cNvSpPr>
            <a:spLocks noGrp="1"/>
          </p:cNvSpPr>
          <p:nvPr>
            <p:ph type="title"/>
          </p:nvPr>
        </p:nvSpPr>
        <p:spPr>
          <a:xfrm>
            <a:off x="688490" y="381000"/>
            <a:ext cx="7756263" cy="990600"/>
          </a:xfrm>
        </p:spPr>
        <p:txBody>
          <a:bodyPr/>
          <a:lstStyle/>
          <a:p>
            <a:pPr eaLnBrk="1" hangingPunct="1"/>
            <a:r>
              <a:rPr lang="en-US" altLang="en-US" sz="2400" b="1" i="1" dirty="0" smtClean="0">
                <a:latin typeface="Times New Roman" pitchFamily="18" charset="0"/>
                <a:cs typeface="Times New Roman" pitchFamily="18" charset="0"/>
              </a:rPr>
              <a:t>One- and Two-sided hypotheses Tests</a:t>
            </a:r>
            <a:r>
              <a:rPr lang="en-US" altLang="en-US" b="1" dirty="0" smtClean="0"/>
              <a:t/>
            </a:r>
            <a:br>
              <a:rPr lang="en-US" altLang="en-US" b="1" dirty="0" smtClean="0"/>
            </a:br>
            <a:endParaRPr lang="en-US" altLang="en-US" dirty="0" smtClean="0"/>
          </a:p>
        </p:txBody>
      </p:sp>
    </p:spTree>
    <p:extLst>
      <p:ext uri="{BB962C8B-B14F-4D97-AF65-F5344CB8AC3E}">
        <p14:creationId xmlns:p14="http://schemas.microsoft.com/office/powerpoint/2010/main" val="3567739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457201"/>
            <a:ext cx="7745505" cy="5668962"/>
          </a:xfrm>
        </p:spPr>
        <p:txBody>
          <a:bodyPr rtlCol="0">
            <a:noAutofit/>
          </a:bodyPr>
          <a:lstStyle/>
          <a:p>
            <a:pPr marL="0" indent="0" eaLnBrk="1" fontAlgn="auto" hangingPunct="1">
              <a:spcAft>
                <a:spcPts val="0"/>
              </a:spcAft>
              <a:buNone/>
              <a:defRPr/>
            </a:pPr>
            <a:r>
              <a:rPr lang="en-US" b="1" i="1" dirty="0" smtClean="0">
                <a:latin typeface="Times New Roman" pitchFamily="18" charset="0"/>
                <a:cs typeface="Times New Roman" pitchFamily="18" charset="0"/>
              </a:rPr>
              <a:t>Hypothesis testing: </a:t>
            </a:r>
          </a:p>
          <a:p>
            <a:pPr>
              <a:defRPr/>
            </a:pPr>
            <a:r>
              <a:rPr lang="en-US" sz="2400" dirty="0" smtClean="0">
                <a:latin typeface="Times New Roman" pitchFamily="18" charset="0"/>
                <a:cs typeface="Times New Roman" pitchFamily="18" charset="0"/>
              </a:rPr>
              <a:t>Involves application of </a:t>
            </a:r>
            <a:r>
              <a:rPr lang="en-US" sz="2400" dirty="0" smtClean="0">
                <a:solidFill>
                  <a:schemeClr val="tx1"/>
                </a:solidFill>
                <a:latin typeface="Times New Roman" pitchFamily="18" charset="0"/>
                <a:cs typeface="Times New Roman" pitchFamily="18" charset="0"/>
              </a:rPr>
              <a:t>statistical test of significance </a:t>
            </a:r>
            <a:r>
              <a:rPr lang="en-US" sz="2400" dirty="0" smtClean="0">
                <a:latin typeface="Times New Roman" pitchFamily="18" charset="0"/>
                <a:cs typeface="Times New Roman" pitchFamily="18" charset="0"/>
              </a:rPr>
              <a:t>to determine the likelihood of finding the relationship observed in the sample; if in fact no such relationship exists in the population from which it was drawn.</a:t>
            </a:r>
          </a:p>
          <a:p>
            <a:pPr>
              <a:defRPr/>
            </a:pPr>
            <a:r>
              <a:rPr lang="en-US" sz="2400" dirty="0" smtClean="0">
                <a:latin typeface="Times New Roman" pitchFamily="18" charset="0"/>
                <a:cs typeface="Times New Roman" pitchFamily="18" charset="0"/>
              </a:rPr>
              <a:t>The assumption of no relationship is referred to as the </a:t>
            </a:r>
            <a:r>
              <a:rPr lang="en-US" sz="2400" dirty="0" smtClean="0">
                <a:solidFill>
                  <a:schemeClr val="tx1"/>
                </a:solidFill>
                <a:latin typeface="Times New Roman" pitchFamily="18" charset="0"/>
                <a:cs typeface="Times New Roman" pitchFamily="18" charset="0"/>
              </a:rPr>
              <a:t>null hypothesis</a:t>
            </a:r>
          </a:p>
          <a:p>
            <a:pPr>
              <a:defRPr/>
            </a:pPr>
            <a:r>
              <a:rPr lang="en-US" sz="2400" dirty="0" smtClean="0">
                <a:solidFill>
                  <a:schemeClr val="tx1"/>
                </a:solidFill>
                <a:latin typeface="Times New Roman" pitchFamily="18" charset="0"/>
                <a:cs typeface="Times New Roman" pitchFamily="18" charset="0"/>
              </a:rPr>
              <a:t>The rival assumption that a relatio</a:t>
            </a:r>
            <a:r>
              <a:rPr lang="en-US" sz="2400" dirty="0" smtClean="0">
                <a:latin typeface="Times New Roman" pitchFamily="18" charset="0"/>
                <a:cs typeface="Times New Roman" pitchFamily="18" charset="0"/>
              </a:rPr>
              <a:t>nship exists within the population is the alternative hypothesis</a:t>
            </a:r>
          </a:p>
          <a:p>
            <a:pPr eaLnBrk="1" fontAlgn="auto" hangingPunct="1">
              <a:spcAft>
                <a:spcPts val="0"/>
              </a:spcAft>
              <a:defRPr/>
            </a:pPr>
            <a:r>
              <a:rPr lang="en-US" sz="2400" dirty="0" smtClean="0">
                <a:latin typeface="Times New Roman" pitchFamily="18" charset="0"/>
                <a:cs typeface="Times New Roman" pitchFamily="18" charset="0"/>
              </a:rPr>
              <a:t>A good hypotheses should not be a random assumption or statement. It must be specific, limited in scope, testable and can be proven to be false</a:t>
            </a:r>
          </a:p>
        </p:txBody>
      </p:sp>
    </p:spTree>
    <p:extLst>
      <p:ext uri="{BB962C8B-B14F-4D97-AF65-F5344CB8AC3E}">
        <p14:creationId xmlns:p14="http://schemas.microsoft.com/office/powerpoint/2010/main" val="2730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4724400"/>
          </a:xfrm>
        </p:spPr>
        <p:txBody>
          <a:bodyPr>
            <a:normAutofit/>
          </a:bodyPr>
          <a:lstStyle/>
          <a:p>
            <a:pPr marL="566737" lvl="1" indent="-457200">
              <a:spcBef>
                <a:spcPts val="400"/>
              </a:spcBef>
              <a:buSzPct val="68000"/>
            </a:pPr>
            <a:r>
              <a:rPr lang="en-US" altLang="en-US" sz="2400" dirty="0" smtClean="0">
                <a:latin typeface="Times New Roman" pitchFamily="18" charset="0"/>
                <a:cs typeface="Times New Roman" pitchFamily="18" charset="0"/>
              </a:rPr>
              <a:t>The introduction is the reader’s ‘’gate’’ into the research work. </a:t>
            </a:r>
          </a:p>
          <a:p>
            <a:pPr marL="566737" lvl="1" indent="-457200">
              <a:spcBef>
                <a:spcPts val="400"/>
              </a:spcBef>
              <a:buSzPct val="68000"/>
            </a:pPr>
            <a:r>
              <a:rPr lang="en-US" altLang="en-US" sz="2400" dirty="0" smtClean="0">
                <a:latin typeface="Times New Roman" pitchFamily="18" charset="0"/>
                <a:cs typeface="Times New Roman" pitchFamily="18" charset="0"/>
              </a:rPr>
              <a:t>It should therefore present a concise summation, provide direction, focus and purpose of the work in such a way as to leave a positive impression on readers.</a:t>
            </a:r>
          </a:p>
          <a:p>
            <a:pPr marL="566737" lvl="1" indent="-457200">
              <a:spcBef>
                <a:spcPts val="400"/>
              </a:spcBef>
              <a:buSzPct val="68000"/>
            </a:pPr>
            <a:r>
              <a:rPr lang="en-US" altLang="en-US" sz="2400" dirty="0" smtClean="0">
                <a:latin typeface="Times New Roman" pitchFamily="18" charset="0"/>
                <a:cs typeface="Times New Roman" pitchFamily="18" charset="0"/>
              </a:rPr>
              <a:t>It should contain clear aspects of the research questions and the background theoretical framework.</a:t>
            </a:r>
          </a:p>
          <a:p>
            <a:pPr marL="566737" lvl="1" indent="-457200">
              <a:spcBef>
                <a:spcPts val="400"/>
              </a:spcBef>
              <a:buSzPct val="68000"/>
            </a:pPr>
            <a:r>
              <a:rPr lang="en-US" sz="2400" dirty="0">
                <a:latin typeface="Times New Roman" pitchFamily="18" charset="0"/>
                <a:cs typeface="Times New Roman" pitchFamily="18" charset="0"/>
              </a:rPr>
              <a:t>It should go further to expound its potential contribution to knowledge even as it highlights the significance of the study by providing background information that put the research in its perspective</a:t>
            </a:r>
            <a:r>
              <a:rPr lang="en-US" sz="2400" dirty="0" smtClean="0">
                <a:latin typeface="Times New Roman" pitchFamily="18" charset="0"/>
                <a:cs typeface="Times New Roman" pitchFamily="18" charset="0"/>
              </a:rPr>
              <a:t>.</a:t>
            </a:r>
            <a:endParaRPr lang="en-US" altLang="en-US" sz="2400" dirty="0" smtClean="0">
              <a:latin typeface="Times New Roman" pitchFamily="18" charset="0"/>
              <a:cs typeface="Times New Roman" pitchFamily="18" charset="0"/>
            </a:endParaRPr>
          </a:p>
          <a:p>
            <a:pPr marL="109537" lvl="1" indent="0">
              <a:spcBef>
                <a:spcPts val="400"/>
              </a:spcBef>
              <a:buSzPct val="68000"/>
              <a:buNone/>
            </a:pPr>
            <a:endParaRPr lang="en-US" altLang="en-US" sz="2400" dirty="0">
              <a:latin typeface="Times New Roman" pitchFamily="18" charset="0"/>
              <a:cs typeface="Times New Roman" pitchFamily="18" charset="0"/>
            </a:endParaRPr>
          </a:p>
          <a:p>
            <a:pPr marL="365125" lvl="1" indent="-255588">
              <a:spcBef>
                <a:spcPts val="400"/>
              </a:spcBef>
              <a:buSzPct val="68000"/>
              <a:buFont typeface="Wingdings 3" pitchFamily="18" charset="2"/>
              <a:buChar char=""/>
            </a:pPr>
            <a:endParaRPr lang="en-US" altLang="en-US" sz="2800" dirty="0" smtClean="0"/>
          </a:p>
          <a:p>
            <a:pPr marL="365125" lvl="1" indent="-255588">
              <a:spcBef>
                <a:spcPts val="400"/>
              </a:spcBef>
              <a:buSzPct val="68000"/>
              <a:buFont typeface="Wingdings 3" pitchFamily="18" charset="2"/>
              <a:buChar char=""/>
            </a:pPr>
            <a:endParaRPr lang="en-US" altLang="en-US" sz="2800" dirty="0"/>
          </a:p>
          <a:p>
            <a:pPr marL="365125" lvl="1" indent="-255588" eaLnBrk="1" hangingPunct="1">
              <a:spcBef>
                <a:spcPts val="400"/>
              </a:spcBef>
              <a:buSzPct val="68000"/>
              <a:buFont typeface="Wingdings 3" pitchFamily="18" charset="2"/>
              <a:buChar char=""/>
            </a:pPr>
            <a:endParaRPr lang="en-US" altLang="en-US" sz="9600" dirty="0" smtClean="0"/>
          </a:p>
          <a:p>
            <a:pPr marL="365125" lvl="1" indent="-255588" eaLnBrk="1" hangingPunct="1">
              <a:spcBef>
                <a:spcPts val="400"/>
              </a:spcBef>
              <a:buSzPct val="68000"/>
              <a:buFont typeface="Wingdings 3" pitchFamily="18" charset="2"/>
              <a:buChar char=""/>
            </a:pPr>
            <a:endParaRPr lang="en-US" altLang="en-US" sz="9600" dirty="0"/>
          </a:p>
        </p:txBody>
      </p:sp>
      <p:sp>
        <p:nvSpPr>
          <p:cNvPr id="37890" name="Title 2">
            <a:extLst>
              <a:ext uri="{FF2B5EF4-FFF2-40B4-BE49-F238E27FC236}">
                <a16:creationId xmlns:a16="http://schemas.microsoft.com/office/drawing/2014/main" xmlns="" id="{98BC702B-0B4F-3A42-BDF7-5C9A4812531B}"/>
              </a:ext>
            </a:extLst>
          </p:cNvPr>
          <p:cNvSpPr>
            <a:spLocks noGrp="1"/>
          </p:cNvSpPr>
          <p:nvPr>
            <p:ph type="title"/>
          </p:nvPr>
        </p:nvSpPr>
        <p:spPr/>
        <p:txBody>
          <a:bodyPr/>
          <a:lstStyle/>
          <a:p>
            <a:pPr eaLnBrk="1" fontAlgn="auto" hangingPunct="1">
              <a:spcAft>
                <a:spcPts val="0"/>
              </a:spcAft>
              <a:defRPr/>
            </a:pPr>
            <a:r>
              <a:rPr lang="en-US" altLang="en-US" sz="3200" dirty="0" smtClean="0">
                <a:latin typeface="Times New Roman" pitchFamily="18" charset="0"/>
                <a:cs typeface="Times New Roman" pitchFamily="18" charset="0"/>
              </a:rPr>
              <a:t>Introduction</a:t>
            </a:r>
            <a:endParaRPr lang="en-US" alt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973018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0" y="533400"/>
            <a:ext cx="9144000" cy="6096000"/>
          </a:xfrm>
        </p:spPr>
        <p:txBody>
          <a:bodyPr/>
          <a:lstStyle/>
          <a:p>
            <a:pPr marL="0" indent="0">
              <a:buNone/>
            </a:pPr>
            <a:r>
              <a:rPr lang="en-US" altLang="en-US" b="1" i="1" dirty="0">
                <a:latin typeface="Times New Roman" pitchFamily="18" charset="0"/>
                <a:cs typeface="Times New Roman" pitchFamily="18" charset="0"/>
              </a:rPr>
              <a:t>Steps in Hypothesis </a:t>
            </a:r>
            <a:r>
              <a:rPr lang="en-US" altLang="en-US" b="1" i="1" dirty="0" smtClean="0">
                <a:latin typeface="Times New Roman" pitchFamily="18" charset="0"/>
                <a:cs typeface="Times New Roman" pitchFamily="18" charset="0"/>
              </a:rPr>
              <a:t>testing</a:t>
            </a:r>
          </a:p>
          <a:p>
            <a:r>
              <a:rPr lang="en-US" altLang="en-US" dirty="0" smtClean="0">
                <a:latin typeface="Times New Roman" pitchFamily="18" charset="0"/>
                <a:cs typeface="Times New Roman" pitchFamily="18" charset="0"/>
              </a:rPr>
              <a:t>State the research questions</a:t>
            </a:r>
          </a:p>
          <a:p>
            <a:r>
              <a:rPr lang="en-US" altLang="en-US" dirty="0" smtClean="0">
                <a:latin typeface="Times New Roman" pitchFamily="18" charset="0"/>
                <a:cs typeface="Times New Roman" pitchFamily="18" charset="0"/>
              </a:rPr>
              <a:t>Search more literature, define the variables</a:t>
            </a:r>
          </a:p>
          <a:p>
            <a:r>
              <a:rPr lang="en-US" altLang="en-US" dirty="0" smtClean="0">
                <a:latin typeface="Times New Roman" pitchFamily="18" charset="0"/>
                <a:cs typeface="Times New Roman" pitchFamily="18" charset="0"/>
              </a:rPr>
              <a:t>Formulate the null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and alternative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hypotheses</a:t>
            </a:r>
          </a:p>
          <a:p>
            <a:pPr eaLnBrk="1" hangingPunct="1"/>
            <a:r>
              <a:rPr lang="en-US" altLang="en-US" dirty="0" smtClean="0">
                <a:latin typeface="Times New Roman" pitchFamily="18" charset="0"/>
                <a:cs typeface="Times New Roman" pitchFamily="18" charset="0"/>
              </a:rPr>
              <a:t>Compute the test statistic for the given conditions</a:t>
            </a:r>
          </a:p>
          <a:p>
            <a:pPr eaLnBrk="1" hangingPunct="1"/>
            <a:r>
              <a:rPr lang="en-US" altLang="en-US" dirty="0" smtClean="0">
                <a:latin typeface="Times New Roman" pitchFamily="18" charset="0"/>
                <a:cs typeface="Times New Roman" pitchFamily="18" charset="0"/>
              </a:rPr>
              <a:t>Calculate the resulting </a:t>
            </a:r>
            <a:r>
              <a:rPr lang="en-US" altLang="en-US" i="1" dirty="0" smtClean="0">
                <a:latin typeface="Times New Roman" pitchFamily="18" charset="0"/>
                <a:cs typeface="Times New Roman" pitchFamily="18" charset="0"/>
              </a:rPr>
              <a:t>P</a:t>
            </a:r>
            <a:r>
              <a:rPr lang="en-US" altLang="en-US" dirty="0" smtClean="0">
                <a:latin typeface="Times New Roman" pitchFamily="18" charset="0"/>
                <a:cs typeface="Times New Roman" pitchFamily="18" charset="0"/>
              </a:rPr>
              <a:t> value</a:t>
            </a:r>
          </a:p>
          <a:p>
            <a:pPr eaLnBrk="1" hangingPunct="1"/>
            <a:r>
              <a:rPr lang="en-US" altLang="en-US" dirty="0" smtClean="0">
                <a:latin typeface="Times New Roman" pitchFamily="18" charset="0"/>
                <a:cs typeface="Times New Roman" pitchFamily="18" charset="0"/>
              </a:rPr>
              <a:t>Either reject or do not reject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(reject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if the </a:t>
            </a:r>
            <a:r>
              <a:rPr lang="en-US" altLang="en-US" i="1" dirty="0" smtClean="0">
                <a:latin typeface="Times New Roman" pitchFamily="18" charset="0"/>
                <a:cs typeface="Times New Roman" pitchFamily="18" charset="0"/>
              </a:rPr>
              <a:t>P</a:t>
            </a:r>
            <a:r>
              <a:rPr lang="en-US" altLang="en-US" dirty="0" smtClean="0">
                <a:latin typeface="Times New Roman" pitchFamily="18" charset="0"/>
                <a:cs typeface="Times New Roman" pitchFamily="18" charset="0"/>
              </a:rPr>
              <a:t> value is less than or equal to a pre-specified significance level [typically .05]; do not reject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if the </a:t>
            </a:r>
            <a:r>
              <a:rPr lang="en-US" altLang="en-US" i="1" dirty="0" smtClean="0">
                <a:latin typeface="Times New Roman" pitchFamily="18" charset="0"/>
                <a:cs typeface="Times New Roman" pitchFamily="18" charset="0"/>
              </a:rPr>
              <a:t>P</a:t>
            </a:r>
            <a:r>
              <a:rPr lang="en-US" altLang="en-US" dirty="0" smtClean="0">
                <a:latin typeface="Times New Roman" pitchFamily="18" charset="0"/>
                <a:cs typeface="Times New Roman" pitchFamily="18" charset="0"/>
              </a:rPr>
              <a:t> value is greater than this significance level),</a:t>
            </a:r>
          </a:p>
          <a:p>
            <a:pPr eaLnBrk="1" hangingPunct="1"/>
            <a:r>
              <a:rPr lang="en-US" altLang="en-US" dirty="0" smtClean="0">
                <a:latin typeface="Times New Roman" pitchFamily="18" charset="0"/>
                <a:cs typeface="Times New Roman" pitchFamily="18" charset="0"/>
              </a:rPr>
              <a:t>Interpret the results according to the clinical hypothesis relevant to </a:t>
            </a:r>
            <a:r>
              <a:rPr lang="en-US" altLang="en-US" i="1" dirty="0" smtClean="0">
                <a:latin typeface="Times New Roman" pitchFamily="18" charset="0"/>
                <a:cs typeface="Times New Roman" pitchFamily="18" charset="0"/>
              </a:rPr>
              <a:t>H</a:t>
            </a:r>
            <a:r>
              <a:rPr lang="en-US" altLang="en-US" baseline="-25000"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and </a:t>
            </a:r>
            <a:r>
              <a:rPr lang="en-US" altLang="en-US" i="1" dirty="0" smtClean="0">
                <a:latin typeface="Times New Roman" pitchFamily="18" charset="0"/>
                <a:cs typeface="Times New Roman" pitchFamily="18" charset="0"/>
              </a:rPr>
              <a:t>H</a:t>
            </a:r>
            <a:r>
              <a:rPr lang="en-US" altLang="en-US" i="1"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510565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xmlns="" id="{497DD712-397B-9C4A-BC94-178EB1BEE046}"/>
              </a:ext>
            </a:extLst>
          </p:cNvPr>
          <p:cNvSpPr>
            <a:spLocks noGrp="1" noChangeArrowheads="1"/>
          </p:cNvSpPr>
          <p:nvPr>
            <p:ph type="title" idx="4294967295"/>
          </p:nvPr>
        </p:nvSpPr>
        <p:spPr>
          <a:xfrm>
            <a:off x="0" y="381000"/>
            <a:ext cx="8229600" cy="990600"/>
          </a:xfrm>
        </p:spPr>
        <p:txBody>
          <a:bodyPr/>
          <a:lstStyle/>
          <a:p>
            <a:pPr eaLnBrk="1" fontAlgn="auto" hangingPunct="1">
              <a:spcAft>
                <a:spcPts val="0"/>
              </a:spcAft>
              <a:defRPr/>
            </a:pPr>
            <a:r>
              <a:rPr lang="en-US" altLang="en-US" sz="2800" b="1" dirty="0" smtClean="0">
                <a:latin typeface="Times New Roman" pitchFamily="18" charset="0"/>
                <a:cs typeface="Times New Roman" pitchFamily="18" charset="0"/>
              </a:rPr>
              <a:t>Research Objectives</a:t>
            </a:r>
            <a:endParaRPr lang="en-US" altLang="en-US" sz="2800" b="1" dirty="0">
              <a:latin typeface="Times New Roman" pitchFamily="18" charset="0"/>
              <a:cs typeface="Times New Roman" pitchFamily="18" charset="0"/>
            </a:endParaRPr>
          </a:p>
        </p:txBody>
      </p:sp>
      <p:sp>
        <p:nvSpPr>
          <p:cNvPr id="43010" name="Rectangle 3"/>
          <p:cNvSpPr>
            <a:spLocks noGrp="1"/>
          </p:cNvSpPr>
          <p:nvPr>
            <p:ph type="body" idx="4294967295"/>
          </p:nvPr>
        </p:nvSpPr>
        <p:spPr>
          <a:xfrm>
            <a:off x="0" y="1219200"/>
            <a:ext cx="9144000" cy="4953000"/>
          </a:xfrm>
        </p:spPr>
        <p:txBody>
          <a:bodyPr>
            <a:normAutofit fontScale="92500"/>
          </a:bodyPr>
          <a:lstStyle/>
          <a:p>
            <a:r>
              <a:rPr lang="en-US" altLang="en-US" sz="2600" dirty="0" smtClean="0">
                <a:latin typeface="Times New Roman" pitchFamily="18" charset="0"/>
                <a:cs typeface="Times New Roman" pitchFamily="18" charset="0"/>
              </a:rPr>
              <a:t>The study objective is an active statement about how the study is going to answer the research questions.</a:t>
            </a:r>
          </a:p>
          <a:p>
            <a:r>
              <a:rPr lang="en-US" altLang="en-US" sz="2600" dirty="0" smtClean="0">
                <a:latin typeface="Times New Roman" pitchFamily="18" charset="0"/>
                <a:cs typeface="Times New Roman" pitchFamily="18" charset="0"/>
              </a:rPr>
              <a:t>In </a:t>
            </a:r>
            <a:r>
              <a:rPr lang="en-US" altLang="en-US" sz="2600" dirty="0">
                <a:latin typeface="Times New Roman" pitchFamily="18" charset="0"/>
                <a:cs typeface="Times New Roman" pitchFamily="18" charset="0"/>
              </a:rPr>
              <a:t>planning a research, it is of utmost importance  to describe the aim (purpose) </a:t>
            </a:r>
          </a:p>
          <a:p>
            <a:r>
              <a:rPr lang="en-US" altLang="en-US" sz="2600" dirty="0" smtClean="0">
                <a:latin typeface="Times New Roman" pitchFamily="18" charset="0"/>
                <a:cs typeface="Times New Roman" pitchFamily="18" charset="0"/>
              </a:rPr>
              <a:t>General </a:t>
            </a:r>
            <a:r>
              <a:rPr lang="en-US" altLang="en-US" sz="2600" dirty="0">
                <a:latin typeface="Times New Roman" pitchFamily="18" charset="0"/>
                <a:cs typeface="Times New Roman" pitchFamily="18" charset="0"/>
              </a:rPr>
              <a:t>objective or aim of the study is usually broad, and often close to the topic of the study, with the addition of action words like </a:t>
            </a:r>
            <a:r>
              <a:rPr lang="en-US" altLang="en-US" sz="2600" dirty="0" smtClean="0">
                <a:latin typeface="Times New Roman" pitchFamily="18" charset="0"/>
                <a:cs typeface="Times New Roman" pitchFamily="18" charset="0"/>
              </a:rPr>
              <a:t>‘To determine…  ‘To compare… ‘To assess….</a:t>
            </a:r>
            <a:endParaRPr lang="en-US" altLang="en-US" sz="2600" dirty="0">
              <a:latin typeface="Times New Roman" pitchFamily="18" charset="0"/>
              <a:cs typeface="Times New Roman" pitchFamily="18" charset="0"/>
            </a:endParaRPr>
          </a:p>
          <a:p>
            <a:pPr>
              <a:buFont typeface="Wingdings" pitchFamily="2" charset="2"/>
              <a:buChar char="ü"/>
            </a:pPr>
            <a:r>
              <a:rPr lang="en-US" altLang="en-US" sz="2600" dirty="0" smtClean="0">
                <a:latin typeface="Times New Roman" pitchFamily="18" charset="0"/>
                <a:cs typeface="Times New Roman" pitchFamily="18" charset="0"/>
              </a:rPr>
              <a:t>Example</a:t>
            </a:r>
            <a:r>
              <a:rPr lang="en-US" altLang="en-US" sz="2600" dirty="0">
                <a:latin typeface="Times New Roman" pitchFamily="18" charset="0"/>
                <a:cs typeface="Times New Roman" pitchFamily="18" charset="0"/>
              </a:rPr>
              <a:t>: </a:t>
            </a:r>
            <a:r>
              <a:rPr lang="en-US" altLang="en-US" sz="2600" dirty="0" smtClean="0">
                <a:latin typeface="Times New Roman" pitchFamily="18" charset="0"/>
                <a:cs typeface="Times New Roman" pitchFamily="18" charset="0"/>
              </a:rPr>
              <a:t>1.The </a:t>
            </a:r>
            <a:r>
              <a:rPr lang="en-US" altLang="en-US" sz="2600" dirty="0">
                <a:latin typeface="Times New Roman" pitchFamily="18" charset="0"/>
                <a:cs typeface="Times New Roman" pitchFamily="18" charset="0"/>
              </a:rPr>
              <a:t>prevalence of hypertension and its modifiable risk factors amongst lecturers in a medical school in south-south </a:t>
            </a:r>
            <a:r>
              <a:rPr lang="en-US" altLang="en-US" sz="2600" dirty="0" smtClean="0">
                <a:latin typeface="Times New Roman" pitchFamily="18" charset="0"/>
                <a:cs typeface="Times New Roman" pitchFamily="18" charset="0"/>
              </a:rPr>
              <a:t>Nigeria</a:t>
            </a:r>
          </a:p>
          <a:p>
            <a:pPr marL="0" indent="0">
              <a:buNone/>
            </a:pPr>
            <a:r>
              <a:rPr lang="en-US" altLang="en-US" sz="2600" i="1" dirty="0" smtClean="0">
                <a:latin typeface="Times New Roman" pitchFamily="18" charset="0"/>
                <a:cs typeface="Times New Roman" pitchFamily="18" charset="0"/>
              </a:rPr>
              <a:t>General </a:t>
            </a:r>
            <a:r>
              <a:rPr lang="en-US" altLang="en-US" sz="2600" i="1" dirty="0">
                <a:latin typeface="Times New Roman" pitchFamily="18" charset="0"/>
                <a:cs typeface="Times New Roman" pitchFamily="18" charset="0"/>
              </a:rPr>
              <a:t>objective</a:t>
            </a:r>
            <a:r>
              <a:rPr lang="en-US" altLang="en-US" sz="2600" dirty="0">
                <a:latin typeface="Times New Roman" pitchFamily="18" charset="0"/>
                <a:cs typeface="Times New Roman" pitchFamily="18" charset="0"/>
              </a:rPr>
              <a:t>: To assess the prevalence of hypertension and its modifiable risk factors amongst lecturers in medical school in south-south Nigeria</a:t>
            </a:r>
          </a:p>
          <a:p>
            <a:pPr>
              <a:buNone/>
            </a:pPr>
            <a:endParaRPr lang="en-US" altLang="en-US" sz="2400" dirty="0" smtClean="0"/>
          </a:p>
        </p:txBody>
      </p:sp>
    </p:spTree>
    <p:extLst>
      <p:ext uri="{BB962C8B-B14F-4D97-AF65-F5344CB8AC3E}">
        <p14:creationId xmlns:p14="http://schemas.microsoft.com/office/powerpoint/2010/main" val="1210920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r>
              <a:rPr lang="en-US" dirty="0" smtClean="0">
                <a:latin typeface="Times New Roman" pitchFamily="18" charset="0"/>
                <a:cs typeface="Times New Roman" pitchFamily="18" charset="0"/>
              </a:rPr>
              <a:t>The study aims specify what the research will answer, but the study objectives specify how the answers will be achieved.</a:t>
            </a:r>
          </a:p>
          <a:p>
            <a:r>
              <a:rPr lang="en-US" dirty="0" smtClean="0">
                <a:latin typeface="Times New Roman" pitchFamily="18" charset="0"/>
                <a:cs typeface="Times New Roman" pitchFamily="18" charset="0"/>
              </a:rPr>
              <a:t>The study objectives divide the aim into several smaller segments, each representing an important section of the research work.</a:t>
            </a:r>
          </a:p>
          <a:p>
            <a:r>
              <a:rPr lang="en-US" dirty="0" smtClean="0">
                <a:latin typeface="Times New Roman" pitchFamily="18" charset="0"/>
                <a:cs typeface="Times New Roman" pitchFamily="18" charset="0"/>
              </a:rPr>
              <a:t>It takes the form of a numbered list and each of the objective should stand alone.</a:t>
            </a:r>
          </a:p>
          <a:p>
            <a:r>
              <a:rPr lang="en-US" dirty="0" smtClean="0">
                <a:latin typeface="Times New Roman" pitchFamily="18" charset="0"/>
                <a:cs typeface="Times New Roman" pitchFamily="18" charset="0"/>
              </a:rPr>
              <a:t>The aim and objectives determine the scope, depth and direction that the study will take.</a:t>
            </a:r>
          </a:p>
          <a:p>
            <a:r>
              <a:rPr lang="en-US" dirty="0" smtClean="0">
                <a:latin typeface="Times New Roman" pitchFamily="18" charset="0"/>
                <a:cs typeface="Times New Roman" pitchFamily="18" charset="0"/>
              </a:rPr>
              <a:t>It is recommended that only one aim and at least four objectives be formulated for a dissertation.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15160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R AKAN\Desktop\images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5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pPr>
              <a:buNone/>
            </a:pPr>
            <a:endParaRPr lang="en-US" altLang="en-US" b="1" i="1" dirty="0" smtClean="0">
              <a:latin typeface="Times New Roman" pitchFamily="18" charset="0"/>
              <a:cs typeface="Times New Roman" pitchFamily="18" charset="0"/>
            </a:endParaRPr>
          </a:p>
          <a:p>
            <a:pPr>
              <a:buNone/>
            </a:pPr>
            <a:r>
              <a:rPr lang="en-US" altLang="en-US" b="1" i="1" dirty="0" smtClean="0">
                <a:latin typeface="Times New Roman" pitchFamily="18" charset="0"/>
                <a:cs typeface="Times New Roman" pitchFamily="18" charset="0"/>
              </a:rPr>
              <a:t>Specific objectives </a:t>
            </a:r>
            <a:r>
              <a:rPr lang="en-US" altLang="en-US" b="1" i="1" dirty="0">
                <a:latin typeface="Times New Roman" pitchFamily="18" charset="0"/>
                <a:cs typeface="Times New Roman" pitchFamily="18" charset="0"/>
              </a:rPr>
              <a:t>of the </a:t>
            </a:r>
            <a:r>
              <a:rPr lang="en-US" altLang="en-US" b="1" i="1" dirty="0" smtClean="0">
                <a:latin typeface="Times New Roman" pitchFamily="18" charset="0"/>
                <a:cs typeface="Times New Roman" pitchFamily="18" charset="0"/>
              </a:rPr>
              <a:t>study is said to be SMARTER </a:t>
            </a:r>
            <a:endParaRPr lang="en-US" altLang="en-US" b="1" i="1" dirty="0">
              <a:latin typeface="Times New Roman" pitchFamily="18" charset="0"/>
              <a:cs typeface="Times New Roman" pitchFamily="18" charset="0"/>
            </a:endParaRPr>
          </a:p>
          <a:p>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S </a:t>
            </a:r>
            <a:r>
              <a:rPr lang="en-US" altLang="en-US" dirty="0">
                <a:latin typeface="Times New Roman" pitchFamily="18" charset="0"/>
                <a:cs typeface="Times New Roman" pitchFamily="18" charset="0"/>
              </a:rPr>
              <a:t>specific  </a:t>
            </a:r>
            <a:r>
              <a:rPr lang="en-US" altLang="en-US" dirty="0" smtClean="0">
                <a:latin typeface="Times New Roman" pitchFamily="18" charset="0"/>
                <a:cs typeface="Times New Roman" pitchFamily="18" charset="0"/>
              </a:rPr>
              <a:t>(focused, well </a:t>
            </a:r>
            <a:r>
              <a:rPr lang="en-US" altLang="en-US" dirty="0">
                <a:latin typeface="Times New Roman" pitchFamily="18" charset="0"/>
                <a:cs typeface="Times New Roman" pitchFamily="18" charset="0"/>
              </a:rPr>
              <a:t>defined)</a:t>
            </a:r>
          </a:p>
          <a:p>
            <a:r>
              <a:rPr lang="en-US" altLang="en-US" dirty="0">
                <a:latin typeface="Times New Roman" pitchFamily="18" charset="0"/>
                <a:cs typeface="Times New Roman" pitchFamily="18" charset="0"/>
              </a:rPr>
              <a:t>M measurable (quantifiable)</a:t>
            </a:r>
          </a:p>
          <a:p>
            <a:r>
              <a:rPr lang="en-US" altLang="en-US" dirty="0">
                <a:latin typeface="Times New Roman" pitchFamily="18" charset="0"/>
                <a:cs typeface="Times New Roman" pitchFamily="18" charset="0"/>
              </a:rPr>
              <a:t>A achievable (feasible)</a:t>
            </a:r>
          </a:p>
          <a:p>
            <a:r>
              <a:rPr lang="en-US" altLang="en-US" dirty="0">
                <a:latin typeface="Times New Roman" pitchFamily="18" charset="0"/>
                <a:cs typeface="Times New Roman" pitchFamily="18" charset="0"/>
              </a:rPr>
              <a:t>R realistic 	( considering resources)</a:t>
            </a:r>
          </a:p>
          <a:p>
            <a:r>
              <a:rPr lang="en-US" altLang="en-US" dirty="0">
                <a:latin typeface="Times New Roman" pitchFamily="18" charset="0"/>
                <a:cs typeface="Times New Roman" pitchFamily="18" charset="0"/>
              </a:rPr>
              <a:t>T time bound ( within time limits, deadlines</a:t>
            </a:r>
            <a:r>
              <a:rPr lang="en-US" altLang="en-US" dirty="0" smtClean="0">
                <a:latin typeface="Times New Roman" pitchFamily="18" charset="0"/>
                <a:cs typeface="Times New Roman" pitchFamily="18" charset="0"/>
              </a:rPr>
              <a:t>)</a:t>
            </a:r>
          </a:p>
          <a:p>
            <a:r>
              <a:rPr lang="en-US" altLang="en-US" dirty="0" smtClean="0">
                <a:latin typeface="Times New Roman" pitchFamily="18" charset="0"/>
                <a:cs typeface="Times New Roman" pitchFamily="18" charset="0"/>
              </a:rPr>
              <a:t>E ethical (devoid of flaws, without ethical violation </a:t>
            </a:r>
            <a:r>
              <a:rPr lang="en-US" altLang="en-US" dirty="0">
                <a:latin typeface="Times New Roman" pitchFamily="18" charset="0"/>
                <a:cs typeface="Times New Roman" pitchFamily="18" charset="0"/>
              </a:rPr>
              <a:t>)</a:t>
            </a:r>
            <a:endParaRPr lang="en-US" altLang="en-US" dirty="0" smtClean="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R research </a:t>
            </a:r>
            <a:r>
              <a:rPr lang="en-US" altLang="en-US" dirty="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add to the body of knowledge</a:t>
            </a:r>
            <a:r>
              <a:rPr lang="en-US" alt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84622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R AKAN\Desktop\images (3).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077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24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R AKAN\Desktop\images (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534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91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xmlns="" id="{EF59FAAC-73FC-7749-8BC0-ACC3B0D8527A}"/>
              </a:ext>
            </a:extLst>
          </p:cNvPr>
          <p:cNvSpPr>
            <a:spLocks noGrp="1"/>
          </p:cNvSpPr>
          <p:nvPr>
            <p:ph idx="1"/>
          </p:nvPr>
        </p:nvSpPr>
        <p:spPr>
          <a:xfrm>
            <a:off x="0" y="762000"/>
            <a:ext cx="8763000" cy="5410200"/>
          </a:xfrm>
        </p:spPr>
        <p:txBody>
          <a:bodyPr rtlCol="0">
            <a:normAutofit/>
          </a:bodyPr>
          <a:lstStyle/>
          <a:p>
            <a:pPr marL="0" indent="0" eaLnBrk="1" fontAlgn="auto" hangingPunct="1">
              <a:spcAft>
                <a:spcPts val="0"/>
              </a:spcAft>
              <a:buNone/>
              <a:defRPr/>
            </a:pPr>
            <a:r>
              <a:rPr lang="en-US" altLang="en-US" dirty="0">
                <a:latin typeface="Times New Roman" pitchFamily="18" charset="0"/>
                <a:cs typeface="Times New Roman" pitchFamily="18" charset="0"/>
              </a:rPr>
              <a:t>General: </a:t>
            </a:r>
          </a:p>
          <a:p>
            <a:pPr eaLnBrk="1" fontAlgn="auto" hangingPunct="1">
              <a:spcAft>
                <a:spcPts val="0"/>
              </a:spcAft>
              <a:defRPr/>
            </a:pPr>
            <a:r>
              <a:rPr lang="en-US" altLang="en-US" dirty="0">
                <a:latin typeface="Times New Roman" pitchFamily="18" charset="0"/>
                <a:cs typeface="Times New Roman" pitchFamily="18" charset="0"/>
              </a:rPr>
              <a:t>To compare the health status of working and non- working school children</a:t>
            </a:r>
          </a:p>
          <a:p>
            <a:pPr marL="0" indent="0" eaLnBrk="1" fontAlgn="auto" hangingPunct="1">
              <a:spcAft>
                <a:spcPts val="0"/>
              </a:spcAft>
              <a:buNone/>
              <a:defRPr/>
            </a:pPr>
            <a:r>
              <a:rPr lang="en-US" altLang="en-US" smtClean="0">
                <a:latin typeface="Times New Roman" pitchFamily="18" charset="0"/>
                <a:cs typeface="Times New Roman" pitchFamily="18" charset="0"/>
              </a:rPr>
              <a:t>Specific:</a:t>
            </a:r>
            <a:endParaRPr lang="en-US" altLang="en-US" dirty="0">
              <a:latin typeface="Times New Roman" pitchFamily="18" charset="0"/>
              <a:cs typeface="Times New Roman" pitchFamily="18" charset="0"/>
            </a:endParaRP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1.To compare socio-demographic characteristics of working and non working school children</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2. To describe  types of work, work pattern and reasons for working among working children</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3. To compare the prevalence of common health problems in working and non working children </a:t>
            </a:r>
          </a:p>
        </p:txBody>
      </p:sp>
      <p:sp>
        <p:nvSpPr>
          <p:cNvPr id="44033" name="Title 1">
            <a:extLst>
              <a:ext uri="{FF2B5EF4-FFF2-40B4-BE49-F238E27FC236}">
                <a16:creationId xmlns:a16="http://schemas.microsoft.com/office/drawing/2014/main" xmlns="" id="{2E25B4D2-4F89-8C45-A1FA-243EC5460F9C}"/>
              </a:ext>
            </a:extLst>
          </p:cNvPr>
          <p:cNvSpPr>
            <a:spLocks noGrp="1"/>
          </p:cNvSpPr>
          <p:nvPr>
            <p:ph type="title"/>
          </p:nvPr>
        </p:nvSpPr>
        <p:spPr>
          <a:xfrm>
            <a:off x="688490" y="228600"/>
            <a:ext cx="7756263" cy="533400"/>
          </a:xfrm>
        </p:spPr>
        <p:txBody>
          <a:bodyPr/>
          <a:lstStyle/>
          <a:p>
            <a:pPr eaLnBrk="1" fontAlgn="auto" hangingPunct="1">
              <a:spcAft>
                <a:spcPts val="0"/>
              </a:spcAft>
              <a:defRPr/>
            </a:pPr>
            <a:r>
              <a:rPr lang="en-US" altLang="en-US" sz="2400" b="1" i="1" dirty="0">
                <a:latin typeface="Times New Roman" pitchFamily="18" charset="0"/>
                <a:cs typeface="Times New Roman" pitchFamily="18" charset="0"/>
              </a:rPr>
              <a:t>Examples of study objectives</a:t>
            </a:r>
          </a:p>
        </p:txBody>
      </p:sp>
    </p:spTree>
    <p:extLst>
      <p:ext uri="{BB962C8B-B14F-4D97-AF65-F5344CB8AC3E}">
        <p14:creationId xmlns:p14="http://schemas.microsoft.com/office/powerpoint/2010/main" val="3920000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55E9C68E-99C0-7442-9815-41B88131E197}"/>
              </a:ext>
            </a:extLst>
          </p:cNvPr>
          <p:cNvSpPr>
            <a:spLocks noGrp="1"/>
          </p:cNvSpPr>
          <p:nvPr>
            <p:ph idx="1"/>
          </p:nvPr>
        </p:nvSpPr>
        <p:spPr>
          <a:xfrm>
            <a:off x="0" y="381000"/>
            <a:ext cx="9144000" cy="5715000"/>
          </a:xfrm>
        </p:spPr>
        <p:txBody>
          <a:bodyPr rtlCol="0">
            <a:normAutofit/>
          </a:bodyPr>
          <a:lstStyle/>
          <a:p>
            <a:pPr marL="0" indent="0" eaLnBrk="1" fontAlgn="auto" hangingPunct="1">
              <a:spcAft>
                <a:spcPts val="0"/>
              </a:spcAft>
              <a:buNone/>
              <a:defRPr/>
            </a:pPr>
            <a:r>
              <a:rPr lang="en-US" altLang="en-US" dirty="0" smtClean="0">
                <a:latin typeface="Times New Roman" pitchFamily="18" charset="0"/>
                <a:cs typeface="Times New Roman" pitchFamily="18" charset="0"/>
              </a:rPr>
              <a:t>General</a:t>
            </a:r>
            <a:r>
              <a:rPr lang="en-US" altLang="en-US" dirty="0">
                <a:latin typeface="Times New Roman" pitchFamily="18" charset="0"/>
                <a:cs typeface="Times New Roman" pitchFamily="18" charset="0"/>
              </a:rPr>
              <a:t>:</a:t>
            </a:r>
          </a:p>
          <a:p>
            <a:pPr eaLnBrk="1" fontAlgn="auto" hangingPunct="1">
              <a:spcAft>
                <a:spcPts val="0"/>
              </a:spcAft>
              <a:defRPr/>
            </a:pPr>
            <a:r>
              <a:rPr lang="en-US" altLang="en-US" dirty="0">
                <a:latin typeface="Times New Roman" pitchFamily="18" charset="0"/>
                <a:cs typeface="Times New Roman" pitchFamily="18" charset="0"/>
              </a:rPr>
              <a:t>To determine the effect of fruit consumption on blood sugar levels among diabetic patients</a:t>
            </a:r>
          </a:p>
          <a:p>
            <a:pPr marL="0" indent="0" eaLnBrk="1" fontAlgn="auto" hangingPunct="1">
              <a:spcAft>
                <a:spcPts val="0"/>
              </a:spcAft>
              <a:buNone/>
              <a:defRPr/>
            </a:pPr>
            <a:r>
              <a:rPr lang="en-US" altLang="en-US" dirty="0">
                <a:latin typeface="Times New Roman" pitchFamily="18" charset="0"/>
                <a:cs typeface="Times New Roman" pitchFamily="18" charset="0"/>
              </a:rPr>
              <a:t>Specific:</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1. To describe the dietary habits and especially fruit consumption habits of diabetic patients</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2. To determine the prevalence of uncontrolled diabetes among  diabetic patients</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3. To measure the rise in blood sugar  after consumption of various fruit meals in normal controls, patients with uncontrolled diabetes and those with controlled diabetes</a:t>
            </a:r>
          </a:p>
        </p:txBody>
      </p:sp>
    </p:spTree>
    <p:extLst>
      <p:ext uri="{BB962C8B-B14F-4D97-AF65-F5344CB8AC3E}">
        <p14:creationId xmlns:p14="http://schemas.microsoft.com/office/powerpoint/2010/main" val="1574613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xmlns="" id="{DEA27927-2898-E44A-A405-DC1E9CC1A7B9}"/>
              </a:ext>
            </a:extLst>
          </p:cNvPr>
          <p:cNvSpPr>
            <a:spLocks noGrp="1"/>
          </p:cNvSpPr>
          <p:nvPr>
            <p:ph idx="1"/>
          </p:nvPr>
        </p:nvSpPr>
        <p:spPr>
          <a:xfrm>
            <a:off x="0" y="304800"/>
            <a:ext cx="9144000" cy="5867400"/>
          </a:xfrm>
        </p:spPr>
        <p:txBody>
          <a:bodyPr rtlCol="0">
            <a:normAutofit/>
          </a:bodyPr>
          <a:lstStyle/>
          <a:p>
            <a:pPr marL="0" indent="0" eaLnBrk="1" fontAlgn="auto" hangingPunct="1">
              <a:spcAft>
                <a:spcPts val="0"/>
              </a:spcAft>
              <a:buNone/>
              <a:defRPr/>
            </a:pPr>
            <a:r>
              <a:rPr lang="en-US" altLang="en-US" dirty="0" smtClean="0">
                <a:latin typeface="Times New Roman" pitchFamily="18" charset="0"/>
                <a:cs typeface="Times New Roman" pitchFamily="18" charset="0"/>
              </a:rPr>
              <a:t>General</a:t>
            </a:r>
            <a:r>
              <a:rPr lang="en-US" altLang="en-US" dirty="0">
                <a:latin typeface="Times New Roman" pitchFamily="18" charset="0"/>
                <a:cs typeface="Times New Roman" pitchFamily="18" charset="0"/>
              </a:rPr>
              <a:t>:</a:t>
            </a:r>
          </a:p>
          <a:p>
            <a:pPr eaLnBrk="1" fontAlgn="auto" hangingPunct="1">
              <a:spcAft>
                <a:spcPts val="0"/>
              </a:spcAft>
              <a:defRPr/>
            </a:pPr>
            <a:r>
              <a:rPr lang="en-US" altLang="en-US" dirty="0">
                <a:latin typeface="Times New Roman" pitchFamily="18" charset="0"/>
                <a:cs typeface="Times New Roman" pitchFamily="18" charset="0"/>
              </a:rPr>
              <a:t>To determine the effect of health education intervention on reproductive health </a:t>
            </a:r>
            <a:r>
              <a:rPr lang="en-US" altLang="en-US" dirty="0" err="1">
                <a:latin typeface="Times New Roman" pitchFamily="18" charset="0"/>
                <a:cs typeface="Times New Roman" pitchFamily="18" charset="0"/>
              </a:rPr>
              <a:t>behaviour</a:t>
            </a:r>
            <a:r>
              <a:rPr lang="en-US" altLang="en-US" dirty="0">
                <a:latin typeface="Times New Roman" pitchFamily="18" charset="0"/>
                <a:cs typeface="Times New Roman" pitchFamily="18" charset="0"/>
              </a:rPr>
              <a:t> and occurrence of abortions among hairdressers</a:t>
            </a:r>
          </a:p>
          <a:p>
            <a:pPr marL="0" indent="0" eaLnBrk="1" fontAlgn="auto" hangingPunct="1">
              <a:spcAft>
                <a:spcPts val="0"/>
              </a:spcAft>
              <a:buNone/>
              <a:defRPr/>
            </a:pPr>
            <a:r>
              <a:rPr lang="en-US" altLang="en-US" dirty="0">
                <a:latin typeface="Times New Roman" pitchFamily="18" charset="0"/>
                <a:cs typeface="Times New Roman" pitchFamily="18" charset="0"/>
              </a:rPr>
              <a:t>Specific:</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1. To determine the prevalence of risky sexual practices, contraceptive use and abortions among hairdressers</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2. To determine the factors associated with risky sexual practices, contraceptive use and abortions</a:t>
            </a:r>
          </a:p>
          <a:p>
            <a:pPr eaLnBrk="1" fontAlgn="auto" hangingPunct="1">
              <a:spcAft>
                <a:spcPts val="0"/>
              </a:spcAft>
              <a:buFont typeface="Wingdings" pitchFamily="2" charset="2"/>
              <a:buChar char="ü"/>
              <a:defRPr/>
            </a:pPr>
            <a:r>
              <a:rPr lang="en-US" altLang="en-US" dirty="0">
                <a:latin typeface="Times New Roman" pitchFamily="18" charset="0"/>
                <a:cs typeface="Times New Roman" pitchFamily="18" charset="0"/>
              </a:rPr>
              <a:t>3. To design and  implement a health education </a:t>
            </a:r>
            <a:r>
              <a:rPr lang="en-US" altLang="en-US" dirty="0" err="1">
                <a:latin typeface="Times New Roman" pitchFamily="18" charset="0"/>
                <a:cs typeface="Times New Roman" pitchFamily="18" charset="0"/>
              </a:rPr>
              <a:t>programme</a:t>
            </a:r>
            <a:r>
              <a:rPr lang="en-US" altLang="en-US" dirty="0">
                <a:latin typeface="Times New Roman" pitchFamily="18" charset="0"/>
                <a:cs typeface="Times New Roman" pitchFamily="18" charset="0"/>
              </a:rPr>
              <a:t> to reduce the prevalence of risky sexual </a:t>
            </a:r>
            <a:r>
              <a:rPr lang="en-US" altLang="en-US" dirty="0" err="1">
                <a:latin typeface="Times New Roman" pitchFamily="18" charset="0"/>
                <a:cs typeface="Times New Roman" pitchFamily="18" charset="0"/>
              </a:rPr>
              <a:t>behaviour</a:t>
            </a:r>
            <a:r>
              <a:rPr lang="en-US" altLang="en-US" dirty="0">
                <a:latin typeface="Times New Roman" pitchFamily="18" charset="0"/>
                <a:cs typeface="Times New Roman" pitchFamily="18" charset="0"/>
              </a:rPr>
              <a:t> and abortions</a:t>
            </a:r>
          </a:p>
        </p:txBody>
      </p:sp>
    </p:spTree>
    <p:extLst>
      <p:ext uri="{BB962C8B-B14F-4D97-AF65-F5344CB8AC3E}">
        <p14:creationId xmlns:p14="http://schemas.microsoft.com/office/powerpoint/2010/main" val="370746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85801"/>
            <a:ext cx="7745505" cy="5440362"/>
          </a:xfrm>
        </p:spPr>
        <p:txBody>
          <a:bodyPr>
            <a:normAutofit/>
          </a:bodyPr>
          <a:lstStyle/>
          <a:p>
            <a:r>
              <a:rPr lang="en-US" dirty="0" smtClean="0">
                <a:latin typeface="Times New Roman" pitchFamily="18" charset="0"/>
                <a:cs typeface="Times New Roman" pitchFamily="18" charset="0"/>
              </a:rPr>
              <a:t>It offers a context for the reader’s attention, reader’s mental picture on the topic and identifies gaps in existing knowledge that need to be addressed</a:t>
            </a:r>
          </a:p>
          <a:p>
            <a:r>
              <a:rPr lang="en-US" dirty="0" smtClean="0">
                <a:latin typeface="Times New Roman" pitchFamily="18" charset="0"/>
                <a:cs typeface="Times New Roman" pitchFamily="18" charset="0"/>
              </a:rPr>
              <a:t> It provides a rationale for the study, defines the focus while pointing out its values.</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good introduction is a must read part of the research by assessors and should be brief, captivating, interesting with good citation.</a:t>
            </a:r>
          </a:p>
          <a:p>
            <a:r>
              <a:rPr lang="en-US" dirty="0">
                <a:latin typeface="Times New Roman" pitchFamily="18" charset="0"/>
                <a:cs typeface="Times New Roman" pitchFamily="18" charset="0"/>
              </a:rPr>
              <a:t>In term of length, there is no rule about how long  an introduction should be, it should be concise and about 10 ℅ of the total dissertation length.</a:t>
            </a:r>
            <a:r>
              <a:rPr lang="en-US" altLang="en-US" dirty="0">
                <a:latin typeface="Times New Roman" pitchFamily="18" charset="0"/>
                <a:cs typeface="Times New Roman" pitchFamily="18" charset="0"/>
              </a:rPr>
              <a:t> (WACS,2022-writing a full length research paper </a:t>
            </a:r>
            <a:r>
              <a:rPr lang="en-US"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240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8601"/>
            <a:ext cx="7745505" cy="5897562"/>
          </a:xfrm>
        </p:spPr>
        <p:txBody>
          <a:bodyPr>
            <a:normAutofit/>
          </a:bodyPr>
          <a:lstStyle/>
          <a:p>
            <a:pPr marL="0" indent="0">
              <a:buNone/>
            </a:pPr>
            <a:r>
              <a:rPr lang="en-US" b="1" i="1" dirty="0" smtClean="0">
                <a:latin typeface="Times New Roman" pitchFamily="18" charset="0"/>
                <a:cs typeface="Times New Roman" pitchFamily="18" charset="0"/>
              </a:rPr>
              <a:t>Tips </a:t>
            </a:r>
            <a:r>
              <a:rPr lang="en-US" b="1" i="1" dirty="0">
                <a:latin typeface="Times New Roman" pitchFamily="18" charset="0"/>
                <a:cs typeface="Times New Roman" pitchFamily="18" charset="0"/>
              </a:rPr>
              <a:t>for developing research questions, hypotheses and objectives for research </a:t>
            </a:r>
            <a:r>
              <a:rPr lang="en-US" b="1" i="1" dirty="0" smtClean="0">
                <a:latin typeface="Times New Roman" pitchFamily="18" charset="0"/>
                <a:cs typeface="Times New Roman" pitchFamily="18" charset="0"/>
              </a:rPr>
              <a:t>studies</a:t>
            </a:r>
          </a:p>
          <a:p>
            <a:pPr>
              <a:buFont typeface="Wingdings" pitchFamily="2" charset="2"/>
              <a:buChar char="ü"/>
            </a:pPr>
            <a:r>
              <a:rPr lang="en-US" dirty="0" smtClean="0">
                <a:latin typeface="Times New Roman" pitchFamily="18" charset="0"/>
                <a:cs typeface="Times New Roman" pitchFamily="18" charset="0"/>
              </a:rPr>
              <a:t> Perform </a:t>
            </a: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systematic and thorough </a:t>
            </a:r>
            <a:r>
              <a:rPr lang="en-US" dirty="0">
                <a:latin typeface="Times New Roman" pitchFamily="18" charset="0"/>
                <a:cs typeface="Times New Roman" pitchFamily="18" charset="0"/>
              </a:rPr>
              <a:t>literature </a:t>
            </a:r>
            <a:r>
              <a:rPr lang="en-US" dirty="0" smtClean="0">
                <a:latin typeface="Times New Roman" pitchFamily="18" charset="0"/>
                <a:cs typeface="Times New Roman" pitchFamily="18" charset="0"/>
              </a:rPr>
              <a:t>review </a:t>
            </a:r>
            <a:r>
              <a:rPr lang="en-US" dirty="0">
                <a:latin typeface="Times New Roman" pitchFamily="18" charset="0"/>
                <a:cs typeface="Times New Roman" pitchFamily="18" charset="0"/>
              </a:rPr>
              <a:t>to increase knowledge and familiarity with </a:t>
            </a:r>
            <a:r>
              <a:rPr lang="en-US" dirty="0" smtClean="0">
                <a:latin typeface="Times New Roman" pitchFamily="18" charset="0"/>
                <a:cs typeface="Times New Roman" pitchFamily="18" charset="0"/>
              </a:rPr>
              <a:t>the chosen </a:t>
            </a:r>
            <a:r>
              <a:rPr lang="en-US" dirty="0">
                <a:latin typeface="Times New Roman" pitchFamily="18" charset="0"/>
                <a:cs typeface="Times New Roman" pitchFamily="18" charset="0"/>
              </a:rPr>
              <a:t>topic and to assist with research development. </a:t>
            </a:r>
          </a:p>
          <a:p>
            <a:pPr>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Learn about current trends and technological advances on the topic. </a:t>
            </a:r>
          </a:p>
          <a:p>
            <a:pPr>
              <a:buFont typeface="Wingdings" pitchFamily="2" charset="2"/>
              <a:buChar char="ü"/>
            </a:pPr>
            <a:r>
              <a:rPr lang="en-US" dirty="0" smtClean="0">
                <a:latin typeface="Times New Roman" pitchFamily="18" charset="0"/>
                <a:cs typeface="Times New Roman" pitchFamily="18" charset="0"/>
              </a:rPr>
              <a:t>Seek </a:t>
            </a:r>
            <a:r>
              <a:rPr lang="en-US" dirty="0">
                <a:latin typeface="Times New Roman" pitchFamily="18" charset="0"/>
                <a:cs typeface="Times New Roman" pitchFamily="18" charset="0"/>
              </a:rPr>
              <a:t>careful input from experts, mentors, </a:t>
            </a:r>
            <a:r>
              <a:rPr lang="en-US" dirty="0" smtClean="0">
                <a:latin typeface="Times New Roman" pitchFamily="18" charset="0"/>
                <a:cs typeface="Times New Roman" pitchFamily="18" charset="0"/>
              </a:rPr>
              <a:t>colleagues </a:t>
            </a:r>
            <a:r>
              <a:rPr lang="en-US" dirty="0">
                <a:latin typeface="Times New Roman" pitchFamily="18" charset="0"/>
                <a:cs typeface="Times New Roman" pitchFamily="18" charset="0"/>
              </a:rPr>
              <a:t>to refine your research question as this will aid in developing the research question and guide the research study. </a:t>
            </a:r>
          </a:p>
          <a:p>
            <a:pPr>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Use the FINER criteria </a:t>
            </a:r>
            <a:r>
              <a:rPr lang="en-US" dirty="0" smtClean="0">
                <a:latin typeface="Times New Roman" pitchFamily="18" charset="0"/>
                <a:cs typeface="Times New Roman" pitchFamily="18" charset="0"/>
              </a:rPr>
              <a:t>to develop research </a:t>
            </a:r>
            <a:r>
              <a:rPr lang="en-US" dirty="0">
                <a:latin typeface="Times New Roman" pitchFamily="18" charset="0"/>
                <a:cs typeface="Times New Roman" pitchFamily="18" charset="0"/>
              </a:rPr>
              <a:t>question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FINER = feasible, interesting, novel, ethical, relevant- </a:t>
            </a:r>
            <a:r>
              <a:rPr lang="en-US" alt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To scientific knowledge, To clinical and health policy, To future </a:t>
            </a:r>
            <a:r>
              <a:rPr lang="en-US" dirty="0" smtClean="0">
                <a:latin typeface="Times New Roman" pitchFamily="18" charset="0"/>
                <a:cs typeface="Times New Roman" pitchFamily="18" charset="0"/>
              </a:rPr>
              <a:t>research</a:t>
            </a:r>
            <a:r>
              <a:rPr lang="en-US" altLang="en-US"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19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lstStyle/>
          <a:p>
            <a:pPr>
              <a:buFont typeface="Wingdings" pitchFamily="2" charset="2"/>
              <a:buChar char="ü"/>
            </a:pPr>
            <a:r>
              <a:rPr lang="en-US" dirty="0" smtClean="0">
                <a:latin typeface="Times New Roman" pitchFamily="18" charset="0"/>
                <a:cs typeface="Times New Roman" pitchFamily="18" charset="0"/>
              </a:rPr>
              <a:t>Ensure </a:t>
            </a:r>
            <a:r>
              <a:rPr lang="en-US" dirty="0">
                <a:latin typeface="Times New Roman" pitchFamily="18" charset="0"/>
                <a:cs typeface="Times New Roman" pitchFamily="18" charset="0"/>
              </a:rPr>
              <a:t>that the research question follows PICOT format. </a:t>
            </a:r>
            <a:r>
              <a:rPr lang="en-US" dirty="0" smtClean="0">
                <a:latin typeface="Times New Roman" pitchFamily="18" charset="0"/>
                <a:cs typeface="Times New Roman" pitchFamily="18" charset="0"/>
              </a:rPr>
              <a:t>PICOT </a:t>
            </a:r>
            <a:r>
              <a:rPr lang="en-US" dirty="0">
                <a:latin typeface="Times New Roman" pitchFamily="18" charset="0"/>
                <a:cs typeface="Times New Roman" pitchFamily="18" charset="0"/>
              </a:rPr>
              <a:t>= population (patients), intervention (for intervention studies only), comparison group, outcome of interest, </a:t>
            </a:r>
            <a:r>
              <a:rPr lang="en-US" dirty="0" smtClean="0">
                <a:latin typeface="Times New Roman" pitchFamily="18" charset="0"/>
                <a:cs typeface="Times New Roman" pitchFamily="18" charset="0"/>
              </a:rPr>
              <a:t>time.</a:t>
            </a:r>
          </a:p>
          <a:p>
            <a:pPr>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Develop a research hypothesis from the research question</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Develop clear and well-defined primary and secondary (if needed) </a:t>
            </a:r>
            <a:r>
              <a:rPr lang="en-US" dirty="0" smtClean="0">
                <a:latin typeface="Times New Roman" pitchFamily="18" charset="0"/>
                <a:cs typeface="Times New Roman" pitchFamily="18" charset="0"/>
              </a:rPr>
              <a:t>objectives.</a:t>
            </a:r>
          </a:p>
          <a:p>
            <a:pPr marL="0" indent="0">
              <a:buNone/>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Ensure </a:t>
            </a:r>
            <a:r>
              <a:rPr lang="en-US" dirty="0">
                <a:latin typeface="Times New Roman" pitchFamily="18" charset="0"/>
                <a:cs typeface="Times New Roman" pitchFamily="18" charset="0"/>
              </a:rPr>
              <a:t>that the research question </a:t>
            </a:r>
            <a:r>
              <a:rPr lang="en-US" dirty="0" smtClean="0">
                <a:latin typeface="Times New Roman" pitchFamily="18" charset="0"/>
                <a:cs typeface="Times New Roman" pitchFamily="18" charset="0"/>
              </a:rPr>
              <a:t>and specific </a:t>
            </a:r>
            <a:r>
              <a:rPr lang="en-US" dirty="0">
                <a:latin typeface="Times New Roman" pitchFamily="18" charset="0"/>
                <a:cs typeface="Times New Roman" pitchFamily="18" charset="0"/>
              </a:rPr>
              <a:t>objectives </a:t>
            </a:r>
            <a:r>
              <a:rPr lang="en-US" dirty="0" smtClean="0">
                <a:latin typeface="Times New Roman" pitchFamily="18" charset="0"/>
                <a:cs typeface="Times New Roman" pitchFamily="18" charset="0"/>
              </a:rPr>
              <a:t> of the study are </a:t>
            </a:r>
            <a:r>
              <a:rPr lang="en-US" dirty="0">
                <a:latin typeface="Times New Roman" pitchFamily="18" charset="0"/>
                <a:cs typeface="Times New Roman" pitchFamily="18" charset="0"/>
              </a:rPr>
              <a:t>answerable, feasible and </a:t>
            </a:r>
            <a:r>
              <a:rPr lang="en-US" dirty="0" smtClean="0">
                <a:latin typeface="Times New Roman" pitchFamily="18" charset="0"/>
                <a:cs typeface="Times New Roman" pitchFamily="18" charset="0"/>
              </a:rPr>
              <a:t>clinically relevant, in addition to SMARTER approach</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520510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76200" y="1066800"/>
            <a:ext cx="8610600" cy="5181600"/>
          </a:xfrm>
        </p:spPr>
        <p:txBody>
          <a:bodyPr>
            <a:normAutofit/>
          </a:bodyPr>
          <a:lstStyle/>
          <a:p>
            <a:r>
              <a:rPr lang="en-US" altLang="en-US" dirty="0"/>
              <a:t> </a:t>
            </a:r>
            <a:r>
              <a:rPr lang="en-US" altLang="en-US" dirty="0">
                <a:latin typeface="Times New Roman" pitchFamily="18" charset="0"/>
                <a:cs typeface="Times New Roman" pitchFamily="18" charset="0"/>
              </a:rPr>
              <a:t>The significance of the study is often subsumed under the Justification of the Study, and considered to be the same</a:t>
            </a:r>
            <a:r>
              <a:rPr lang="en-US" altLang="en-US" dirty="0" smtClean="0">
                <a:latin typeface="Times New Roman" pitchFamily="18" charset="0"/>
                <a:cs typeface="Times New Roman" pitchFamily="18" charset="0"/>
              </a:rPr>
              <a:t>.</a:t>
            </a:r>
          </a:p>
          <a:p>
            <a:pPr marL="0" indent="0">
              <a:buNone/>
            </a:pPr>
            <a:endParaRPr lang="en-US" altLang="en-US" dirty="0">
              <a:latin typeface="Times New Roman" pitchFamily="18" charset="0"/>
              <a:cs typeface="Times New Roman" pitchFamily="18" charset="0"/>
            </a:endParaRPr>
          </a:p>
          <a:p>
            <a:r>
              <a:rPr lang="en-US" altLang="en-US" dirty="0" smtClean="0">
                <a:latin typeface="Times New Roman" pitchFamily="18" charset="0"/>
                <a:cs typeface="Times New Roman" pitchFamily="18" charset="0"/>
              </a:rPr>
              <a:t>They </a:t>
            </a:r>
            <a:r>
              <a:rPr lang="en-US" altLang="en-US" dirty="0">
                <a:latin typeface="Times New Roman" pitchFamily="18" charset="0"/>
                <a:cs typeface="Times New Roman" pitchFamily="18" charset="0"/>
              </a:rPr>
              <a:t>are similar, but not exactly the </a:t>
            </a:r>
            <a:r>
              <a:rPr lang="en-US" altLang="en-US" dirty="0" smtClean="0">
                <a:latin typeface="Times New Roman" pitchFamily="18" charset="0"/>
                <a:cs typeface="Times New Roman" pitchFamily="18" charset="0"/>
              </a:rPr>
              <a:t>same. While </a:t>
            </a:r>
            <a:r>
              <a:rPr lang="en-US" altLang="en-US" dirty="0">
                <a:latin typeface="Times New Roman" pitchFamily="18" charset="0"/>
                <a:cs typeface="Times New Roman" pitchFamily="18" charset="0"/>
              </a:rPr>
              <a:t>the justification of the study indicates gaps in the literature that will be filled by the proposed </a:t>
            </a:r>
            <a:r>
              <a:rPr lang="en-US" altLang="en-US" dirty="0" smtClean="0">
                <a:latin typeface="Times New Roman" pitchFamily="18" charset="0"/>
                <a:cs typeface="Times New Roman" pitchFamily="18" charset="0"/>
              </a:rPr>
              <a:t>study</a:t>
            </a:r>
          </a:p>
          <a:p>
            <a:pPr marL="0" indent="0">
              <a:buNone/>
            </a:pPr>
            <a:endParaRPr lang="en-US" altLang="en-US" dirty="0" smtClean="0">
              <a:latin typeface="Times New Roman" pitchFamily="18" charset="0"/>
              <a:cs typeface="Times New Roman" pitchFamily="18" charset="0"/>
            </a:endParaRPr>
          </a:p>
          <a:p>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significance of the study highlights the contributions of the study to knowledge and public health </a:t>
            </a:r>
            <a:r>
              <a:rPr lang="en-US" altLang="en-US" sz="2400" dirty="0" smtClean="0">
                <a:latin typeface="Times New Roman" pitchFamily="18" charset="0"/>
                <a:cs typeface="Times New Roman" pitchFamily="18" charset="0"/>
              </a:rPr>
              <a:t>,</a:t>
            </a:r>
            <a:r>
              <a:rPr lang="en-US" altLang="en-US" sz="2400" dirty="0">
                <a:latin typeface="Times New Roman" pitchFamily="18" charset="0"/>
                <a:cs typeface="Times New Roman" pitchFamily="18" charset="0"/>
              </a:rPr>
              <a:t> Contribution to your field of practice, how results will influence provision of health </a:t>
            </a:r>
            <a:r>
              <a:rPr lang="en-US" altLang="en-US" sz="2400" dirty="0" smtClean="0">
                <a:latin typeface="Times New Roman" pitchFamily="18" charset="0"/>
                <a:cs typeface="Times New Roman" pitchFamily="18" charset="0"/>
              </a:rPr>
              <a:t>services </a:t>
            </a:r>
            <a:endParaRPr lang="en-US" altLang="en-US" sz="2400" dirty="0">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xmlns="" id="{B54AA478-2544-0843-B108-B66DC59F69BC}"/>
              </a:ext>
            </a:extLst>
          </p:cNvPr>
          <p:cNvSpPr>
            <a:spLocks noGrp="1"/>
          </p:cNvSpPr>
          <p:nvPr>
            <p:ph type="title"/>
          </p:nvPr>
        </p:nvSpPr>
        <p:spPr>
          <a:xfrm>
            <a:off x="688490" y="381000"/>
            <a:ext cx="7756263" cy="838200"/>
          </a:xfrm>
        </p:spPr>
        <p:txBody>
          <a:bodyPr/>
          <a:lstStyle/>
          <a:p>
            <a:pPr eaLnBrk="1" fontAlgn="auto" hangingPunct="1">
              <a:spcAft>
                <a:spcPts val="0"/>
              </a:spcAft>
              <a:defRPr/>
            </a:pPr>
            <a:r>
              <a:rPr lang="en-US" sz="2400" b="1" dirty="0">
                <a:latin typeface="Times New Roman" pitchFamily="18" charset="0"/>
                <a:cs typeface="Times New Roman" pitchFamily="18" charset="0"/>
              </a:rPr>
              <a:t>S</a:t>
            </a:r>
            <a:r>
              <a:rPr lang="en-US" sz="2400" b="1" dirty="0" smtClean="0">
                <a:latin typeface="Times New Roman" pitchFamily="18" charset="0"/>
                <a:cs typeface="Times New Roman" pitchFamily="18" charset="0"/>
              </a:rPr>
              <a:t>ignificance </a:t>
            </a:r>
            <a:r>
              <a:rPr lang="en-US" sz="2400" b="1" dirty="0">
                <a:latin typeface="Times New Roman" pitchFamily="18" charset="0"/>
                <a:cs typeface="Times New Roman" pitchFamily="18" charset="0"/>
              </a:rPr>
              <a:t>of study </a:t>
            </a:r>
          </a:p>
        </p:txBody>
      </p:sp>
    </p:spTree>
    <p:extLst>
      <p:ext uri="{BB962C8B-B14F-4D97-AF65-F5344CB8AC3E}">
        <p14:creationId xmlns:p14="http://schemas.microsoft.com/office/powerpoint/2010/main" val="1934496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914401"/>
            <a:ext cx="7745505" cy="5211762"/>
          </a:xfrm>
        </p:spPr>
        <p:txBody>
          <a:bodyPr>
            <a:normAutofit/>
          </a:bodyPr>
          <a:lstStyle/>
          <a:p>
            <a:pPr>
              <a:buFont typeface="Wingdings" pitchFamily="2" charset="2"/>
              <a:buChar char="ü"/>
            </a:pPr>
            <a:r>
              <a:rPr lang="en-US" altLang="en-US" dirty="0">
                <a:latin typeface="Times New Roman" pitchFamily="18" charset="0"/>
                <a:cs typeface="Times New Roman" pitchFamily="18" charset="0"/>
              </a:rPr>
              <a:t>Example  1.“It is hoped that the findings of the study would provide the information on the situation in the Niger delta region of Nigeria, for necessary corrective actions.”</a:t>
            </a:r>
          </a:p>
          <a:p>
            <a:pPr>
              <a:buFont typeface="Wingdings" pitchFamily="2" charset="2"/>
              <a:buChar char="ü"/>
            </a:pPr>
            <a:r>
              <a:rPr lang="en-US" altLang="en-US" dirty="0">
                <a:latin typeface="Times New Roman" pitchFamily="18" charset="0"/>
                <a:cs typeface="Times New Roman" pitchFamily="18" charset="0"/>
              </a:rPr>
              <a:t>2.“The formative research for social marketing </a:t>
            </a:r>
            <a:r>
              <a:rPr lang="en-US" altLang="en-US" dirty="0" err="1">
                <a:latin typeface="Times New Roman" pitchFamily="18" charset="0"/>
                <a:cs typeface="Times New Roman" pitchFamily="18" charset="0"/>
              </a:rPr>
              <a:t>programmes</a:t>
            </a:r>
            <a:r>
              <a:rPr lang="en-US" altLang="en-US" dirty="0">
                <a:latin typeface="Times New Roman" pitchFamily="18" charset="0"/>
                <a:cs typeface="Times New Roman" pitchFamily="18" charset="0"/>
              </a:rPr>
              <a:t> seeks a better understanding of the clients, especially the knowledge, attitude and use of the product or service in the recipient communities. This study hoped to provide these essential information, to help kick start a social marketing </a:t>
            </a:r>
            <a:r>
              <a:rPr lang="en-US" altLang="en-US" dirty="0" err="1">
                <a:latin typeface="Times New Roman" pitchFamily="18" charset="0"/>
                <a:cs typeface="Times New Roman" pitchFamily="18" charset="0"/>
              </a:rPr>
              <a:t>programme</a:t>
            </a:r>
            <a:r>
              <a:rPr lang="en-US" altLang="en-US" dirty="0">
                <a:latin typeface="Times New Roman" pitchFamily="18" charset="0"/>
                <a:cs typeface="Times New Roman" pitchFamily="18" charset="0"/>
              </a:rPr>
              <a:t> that would drive up the uptake of clinical preventive services in </a:t>
            </a:r>
            <a:r>
              <a:rPr lang="en-US" altLang="en-US" dirty="0" smtClean="0">
                <a:latin typeface="Times New Roman" pitchFamily="18" charset="0"/>
                <a:cs typeface="Times New Roman" pitchFamily="18" charset="0"/>
              </a:rPr>
              <a:t>Nigeria.</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825053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762001"/>
            <a:ext cx="7745505" cy="5364162"/>
          </a:xfrm>
        </p:spPr>
        <p:txBody>
          <a:bodyPr/>
          <a:lstStyle/>
          <a:p>
            <a:pPr marL="0" indent="0">
              <a:buNone/>
            </a:pPr>
            <a:r>
              <a:rPr lang="en-US" b="1" dirty="0" smtClean="0">
                <a:latin typeface="Times New Roman" pitchFamily="18" charset="0"/>
                <a:cs typeface="Times New Roman" pitchFamily="18" charset="0"/>
              </a:rPr>
              <a:t>                             CONCLUSION</a:t>
            </a:r>
          </a:p>
          <a:p>
            <a:pPr>
              <a:buFont typeface="Wingdings" pitchFamily="2" charset="2"/>
              <a:buChar char="ü"/>
            </a:pPr>
            <a:r>
              <a:rPr lang="en-US" dirty="0" smtClean="0">
                <a:latin typeface="Times New Roman" pitchFamily="18" charset="0"/>
                <a:cs typeface="Times New Roman" pitchFamily="18" charset="0"/>
              </a:rPr>
              <a:t>A good introduction in research provides fundamental information to enable the reader to appreciate a specific problem and how the research will address the problem.</a:t>
            </a:r>
          </a:p>
          <a:p>
            <a:pPr>
              <a:buFont typeface="Wingdings" pitchFamily="2" charset="2"/>
              <a:buChar char="ü"/>
            </a:pPr>
            <a:r>
              <a:rPr lang="en-US" dirty="0" smtClean="0">
                <a:latin typeface="Times New Roman" pitchFamily="18" charset="0"/>
                <a:cs typeface="Times New Roman" pitchFamily="18" charset="0"/>
              </a:rPr>
              <a:t>It is usually written in a compelling manner to engage and sustain the interest and attention of the reader/ assessors to go through the entire work.</a:t>
            </a:r>
          </a:p>
          <a:p>
            <a:pPr>
              <a:buFont typeface="Wingdings" pitchFamily="2" charset="2"/>
              <a:buChar char="ü"/>
            </a:pPr>
            <a:r>
              <a:rPr lang="en-US" dirty="0" smtClean="0">
                <a:latin typeface="Times New Roman" pitchFamily="18" charset="0"/>
                <a:cs typeface="Times New Roman" pitchFamily="18" charset="0"/>
              </a:rPr>
              <a:t>It is highly important that the introduction be clear, focused, succinct, engaging, interesting, devoid of </a:t>
            </a:r>
            <a:r>
              <a:rPr lang="en-US" dirty="0" err="1" smtClean="0">
                <a:latin typeface="Times New Roman" pitchFamily="18" charset="0"/>
                <a:cs typeface="Times New Roman" pitchFamily="18" charset="0"/>
              </a:rPr>
              <a:t>ambiquity</a:t>
            </a:r>
            <a:r>
              <a:rPr lang="en-US" dirty="0" smtClean="0">
                <a:latin typeface="Times New Roman" pitchFamily="18" charset="0"/>
                <a:cs typeface="Times New Roman" pitchFamily="18" charset="0"/>
              </a:rPr>
              <a:t>, backed up with scientific reasons/ justification, objectives, research questions and hypotheses testing if well spell-out in your faculty hand book.</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31036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Public\Pictures\Sample Pictures\Tulips.jpg"/>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428750" y="1785938"/>
            <a:ext cx="6215063" cy="2428875"/>
          </a:xfrm>
        </p:spPr>
        <p:txBody>
          <a:bodyPr rtlCol="0">
            <a:normAutofit fontScale="70000" lnSpcReduction="20000"/>
          </a:bodyPr>
          <a:lstStyle/>
          <a:p>
            <a:pPr eaLnBrk="1" fontAlgn="auto" hangingPunct="1">
              <a:spcAft>
                <a:spcPts val="0"/>
              </a:spcAft>
              <a:buFont typeface="Arial" pitchFamily="34" charset="0"/>
              <a:buNone/>
              <a:defRPr/>
            </a:pPr>
            <a:r>
              <a:rPr lang="en-GB" sz="6600" b="1" dirty="0" smtClean="0">
                <a:latin typeface="Times New Roman" pitchFamily="18" charset="0"/>
                <a:cs typeface="Times New Roman" pitchFamily="18" charset="0"/>
              </a:rPr>
              <a:t>Thank U </a:t>
            </a:r>
          </a:p>
          <a:p>
            <a:pPr eaLnBrk="1" fontAlgn="auto" hangingPunct="1">
              <a:spcAft>
                <a:spcPts val="0"/>
              </a:spcAft>
              <a:buFont typeface="Arial" pitchFamily="34" charset="0"/>
              <a:buNone/>
              <a:defRPr/>
            </a:pPr>
            <a:r>
              <a:rPr lang="en-GB" sz="6600" b="1" dirty="0" smtClean="0">
                <a:latin typeface="Times New Roman" pitchFamily="18" charset="0"/>
                <a:cs typeface="Times New Roman" pitchFamily="18" charset="0"/>
              </a:rPr>
              <a:t>				for </a:t>
            </a:r>
          </a:p>
          <a:p>
            <a:pPr eaLnBrk="1" fontAlgn="auto" hangingPunct="1">
              <a:spcAft>
                <a:spcPts val="0"/>
              </a:spcAft>
              <a:buFont typeface="Arial" pitchFamily="34" charset="0"/>
              <a:buNone/>
              <a:defRPr/>
            </a:pPr>
            <a:r>
              <a:rPr lang="en-GB" sz="6600" b="1" dirty="0" smtClean="0">
                <a:latin typeface="Times New Roman" pitchFamily="18" charset="0"/>
                <a:cs typeface="Times New Roman" pitchFamily="18" charset="0"/>
              </a:rPr>
              <a:t>					Listening</a:t>
            </a:r>
            <a:endParaRPr lang="en-US" sz="6600" b="1" dirty="0">
              <a:latin typeface="Times New Roman" pitchFamily="18" charset="0"/>
              <a:cs typeface="Times New Roman" pitchFamily="18" charset="0"/>
            </a:endParaRPr>
          </a:p>
        </p:txBody>
      </p:sp>
    </p:spTree>
    <p:extLst>
      <p:ext uri="{BB962C8B-B14F-4D97-AF65-F5344CB8AC3E}">
        <p14:creationId xmlns:p14="http://schemas.microsoft.com/office/powerpoint/2010/main" val="281902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09601"/>
            <a:ext cx="7745505" cy="5516562"/>
          </a:xfrm>
        </p:spPr>
        <p:txBody>
          <a:bodyPr>
            <a:normAutofit fontScale="92500"/>
          </a:bodyPr>
          <a:lstStyle/>
          <a:p>
            <a:pPr marL="0" indent="0">
              <a:buNone/>
            </a:pPr>
            <a:r>
              <a:rPr lang="en-US" b="1" i="1" dirty="0" smtClean="0">
                <a:latin typeface="Times New Roman" pitchFamily="18" charset="0"/>
                <a:cs typeface="Times New Roman" pitchFamily="18" charset="0"/>
              </a:rPr>
              <a:t>References</a:t>
            </a:r>
          </a:p>
          <a:p>
            <a:r>
              <a:rPr lang="en-US" dirty="0">
                <a:latin typeface="Times New Roman" pitchFamily="18" charset="0"/>
                <a:cs typeface="Times New Roman" pitchFamily="18" charset="0"/>
              </a:rPr>
              <a:t>Cohen DJ, Crabtree BF. (</a:t>
            </a:r>
            <a:r>
              <a:rPr lang="en-US" dirty="0" smtClean="0">
                <a:latin typeface="Times New Roman" pitchFamily="18" charset="0"/>
                <a:cs typeface="Times New Roman" pitchFamily="18" charset="0"/>
              </a:rPr>
              <a:t>2008</a:t>
            </a:r>
            <a:r>
              <a:rPr lang="en-US" dirty="0">
                <a:latin typeface="Times New Roman" pitchFamily="18" charset="0"/>
                <a:cs typeface="Times New Roman" pitchFamily="18" charset="0"/>
              </a:rPr>
              <a:t>). Evaluative criteria </a:t>
            </a: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research in health care: Controversies and Recommendations. Annals of Family Medicine 6:331-339. doi:10.1370/afm.818</a:t>
            </a:r>
          </a:p>
          <a:p>
            <a:r>
              <a:rPr lang="en-US" dirty="0" smtClean="0">
                <a:latin typeface="Times New Roman" pitchFamily="18" charset="0"/>
                <a:cs typeface="Times New Roman" pitchFamily="18" charset="0"/>
              </a:rPr>
              <a:t>WACP Research revision courses, 2019, 2020, 2021, 2022, 2023</a:t>
            </a:r>
          </a:p>
          <a:p>
            <a:r>
              <a:rPr lang="en-US" dirty="0" smtClean="0">
                <a:latin typeface="Times New Roman" pitchFamily="18" charset="0"/>
                <a:cs typeface="Times New Roman" pitchFamily="18" charset="0"/>
              </a:rPr>
              <a:t>The research Brief 2022, An invaluable resource for postgraduate candidates and supervisors</a:t>
            </a:r>
          </a:p>
          <a:p>
            <a:r>
              <a:rPr lang="en-US" dirty="0" smtClean="0">
                <a:latin typeface="Times New Roman" pitchFamily="18" charset="0"/>
                <a:cs typeface="Times New Roman" pitchFamily="18" charset="0"/>
              </a:rPr>
              <a:t>Qualitative </a:t>
            </a:r>
            <a:r>
              <a:rPr lang="en-US" dirty="0">
                <a:latin typeface="Times New Roman" pitchFamily="18" charset="0"/>
                <a:cs typeface="Times New Roman" pitchFamily="18" charset="0"/>
              </a:rPr>
              <a:t>Research Methods: A Data Collector’s Field Guide. Module 1: Qualitative Research Methods </a:t>
            </a:r>
            <a:r>
              <a:rPr lang="en-US" dirty="0" smtClean="0">
                <a:latin typeface="Times New Roman" pitchFamily="18" charset="0"/>
                <a:cs typeface="Times New Roman" pitchFamily="18" charset="0"/>
              </a:rPr>
              <a:t>Overview/ Introduction </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Hammarberg</a:t>
            </a:r>
            <a:r>
              <a:rPr lang="en-US" dirty="0">
                <a:latin typeface="Times New Roman" pitchFamily="18" charset="0"/>
                <a:cs typeface="Times New Roman" pitchFamily="18" charset="0"/>
              </a:rPr>
              <a:t> K., </a:t>
            </a:r>
            <a:r>
              <a:rPr lang="en-US" dirty="0" err="1">
                <a:latin typeface="Times New Roman" pitchFamily="18" charset="0"/>
                <a:cs typeface="Times New Roman" pitchFamily="18" charset="0"/>
              </a:rPr>
              <a:t>Kirkman</a:t>
            </a:r>
            <a:r>
              <a:rPr lang="en-US" dirty="0">
                <a:latin typeface="Times New Roman" pitchFamily="18" charset="0"/>
                <a:cs typeface="Times New Roman" pitchFamily="18" charset="0"/>
              </a:rPr>
              <a:t> M., de Lacey S. (2016). </a:t>
            </a:r>
            <a:r>
              <a:rPr lang="en-US" smtClean="0">
                <a:latin typeface="Times New Roman" pitchFamily="18" charset="0"/>
                <a:cs typeface="Times New Roman" pitchFamily="18" charset="0"/>
              </a:rPr>
              <a:t>Introduction to Qualitative </a:t>
            </a:r>
            <a:r>
              <a:rPr lang="en-US" dirty="0">
                <a:latin typeface="Times New Roman" pitchFamily="18" charset="0"/>
                <a:cs typeface="Times New Roman" pitchFamily="18" charset="0"/>
              </a:rPr>
              <a:t>research methods: when to use them and how to judge them, </a:t>
            </a:r>
            <a:r>
              <a:rPr lang="en-US" i="1" dirty="0">
                <a:latin typeface="Times New Roman" pitchFamily="18" charset="0"/>
                <a:cs typeface="Times New Roman" pitchFamily="18" charset="0"/>
              </a:rPr>
              <a:t>Human Reproduction</a:t>
            </a:r>
            <a:r>
              <a:rPr lang="en-US" dirty="0">
                <a:latin typeface="Times New Roman" pitchFamily="18" charset="0"/>
                <a:cs typeface="Times New Roman" pitchFamily="18" charset="0"/>
              </a:rPr>
              <a:t> 31(3): 498–501. </a:t>
            </a:r>
            <a:r>
              <a:rPr lang="en-US" dirty="0">
                <a:latin typeface="Times New Roman" pitchFamily="18" charset="0"/>
                <a:cs typeface="Times New Roman" pitchFamily="18" charset="0"/>
                <a:hlinkClick r:id="rId2"/>
              </a:rPr>
              <a:t>https://doi.org/10.1093/humrep/dev334</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41568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81001"/>
            <a:ext cx="7745505" cy="5745162"/>
          </a:xfrm>
        </p:spPr>
        <p:txBody>
          <a:bodyPr>
            <a:normAutofit/>
          </a:body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Questions to be answered in introduction includes</a:t>
            </a:r>
          </a:p>
          <a:p>
            <a:pPr>
              <a:buFont typeface="Wingdings" pitchFamily="2" charset="2"/>
              <a:buChar char="ü"/>
            </a:pPr>
            <a:r>
              <a:rPr lang="en-US" dirty="0" smtClean="0">
                <a:latin typeface="Times New Roman" pitchFamily="18" charset="0"/>
                <a:cs typeface="Times New Roman" pitchFamily="18" charset="0"/>
              </a:rPr>
              <a:t>The purpose and importance of the study</a:t>
            </a:r>
          </a:p>
          <a:p>
            <a:pPr>
              <a:buFont typeface="Wingdings" pitchFamily="2" charset="2"/>
              <a:buChar char="ü"/>
            </a:pPr>
            <a:r>
              <a:rPr lang="en-US" dirty="0" smtClean="0">
                <a:latin typeface="Times New Roman" pitchFamily="18" charset="0"/>
                <a:cs typeface="Times New Roman" pitchFamily="18" charset="0"/>
              </a:rPr>
              <a:t>The scope of the study</a:t>
            </a:r>
          </a:p>
          <a:p>
            <a:pPr>
              <a:buFont typeface="Wingdings" pitchFamily="2" charset="2"/>
              <a:buChar char="ü"/>
            </a:pPr>
            <a:r>
              <a:rPr lang="en-US" dirty="0" smtClean="0">
                <a:latin typeface="Times New Roman" pitchFamily="18" charset="0"/>
                <a:cs typeface="Times New Roman" pitchFamily="18" charset="0"/>
              </a:rPr>
              <a:t>What is already known on the topic</a:t>
            </a:r>
          </a:p>
          <a:p>
            <a:pPr>
              <a:buFont typeface="Wingdings" pitchFamily="2" charset="2"/>
              <a:buChar char="ü"/>
            </a:pPr>
            <a:r>
              <a:rPr lang="en-US" dirty="0" smtClean="0">
                <a:latin typeface="Times New Roman" pitchFamily="18" charset="0"/>
                <a:cs typeface="Times New Roman" pitchFamily="18" charset="0"/>
              </a:rPr>
              <a:t>The limitations from previous studies</a:t>
            </a:r>
          </a:p>
          <a:p>
            <a:pPr>
              <a:buFont typeface="Wingdings" pitchFamily="2" charset="2"/>
              <a:buChar char="ü"/>
            </a:pPr>
            <a:r>
              <a:rPr lang="en-US" dirty="0" smtClean="0">
                <a:latin typeface="Times New Roman" pitchFamily="18" charset="0"/>
                <a:cs typeface="Times New Roman" pitchFamily="18" charset="0"/>
              </a:rPr>
              <a:t>Adequacy of literature reviewed</a:t>
            </a:r>
          </a:p>
          <a:p>
            <a:pPr>
              <a:buFont typeface="Wingdings" pitchFamily="2" charset="2"/>
              <a:buChar char="ü"/>
            </a:pPr>
            <a:r>
              <a:rPr lang="en-US" dirty="0" smtClean="0">
                <a:latin typeface="Times New Roman" pitchFamily="18" charset="0"/>
                <a:cs typeface="Times New Roman" pitchFamily="18" charset="0"/>
              </a:rPr>
              <a:t>Aim/ main objectives of the study</a:t>
            </a:r>
          </a:p>
          <a:p>
            <a:pPr>
              <a:buFont typeface="Wingdings" pitchFamily="2" charset="2"/>
              <a:buChar char="ü"/>
            </a:pPr>
            <a:r>
              <a:rPr lang="en-US" dirty="0" smtClean="0">
                <a:latin typeface="Times New Roman" pitchFamily="18" charset="0"/>
                <a:cs typeface="Times New Roman" pitchFamily="18" charset="0"/>
              </a:rPr>
              <a:t>The potential addition to existing body of knowledge</a:t>
            </a:r>
          </a:p>
          <a:p>
            <a:r>
              <a:rPr lang="en-US" dirty="0" smtClean="0">
                <a:latin typeface="Times New Roman" pitchFamily="18" charset="0"/>
                <a:cs typeface="Times New Roman" pitchFamily="18" charset="0"/>
              </a:rPr>
              <a:t>The introduction could also follow the ‘T I O C’</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Trend, Issues, objective, Contribution</a:t>
            </a:r>
            <a:r>
              <a:rPr lang="en-US" alt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approach.</a:t>
            </a:r>
          </a:p>
        </p:txBody>
      </p:sp>
    </p:spTree>
    <p:extLst>
      <p:ext uri="{BB962C8B-B14F-4D97-AF65-F5344CB8AC3E}">
        <p14:creationId xmlns:p14="http://schemas.microsoft.com/office/powerpoint/2010/main" val="225170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 AKAN\Desktop\Writing-a-research-paper-introduction_1.web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9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1"/>
            <a:ext cx="7745505" cy="5592762"/>
          </a:xfrm>
        </p:spPr>
        <p:txBody>
          <a:bodyPr>
            <a:normAutofit fontScale="25000" lnSpcReduction="20000"/>
          </a:bodyPr>
          <a:lstStyle/>
          <a:p>
            <a:pPr marL="0" indent="0">
              <a:lnSpc>
                <a:spcPct val="90000"/>
              </a:lnSpc>
              <a:buNone/>
              <a:defRPr/>
            </a:pPr>
            <a:r>
              <a:rPr lang="en-US" sz="11200" b="1" dirty="0" smtClean="0">
                <a:latin typeface="Times New Roman" pitchFamily="18" charset="0"/>
                <a:cs typeface="Times New Roman" pitchFamily="18" charset="0"/>
              </a:rPr>
              <a:t>                             Background</a:t>
            </a:r>
            <a:endParaRPr lang="en-US" sz="9600" dirty="0" smtClean="0">
              <a:latin typeface="Times New Roman" pitchFamily="18" charset="0"/>
              <a:cs typeface="Times New Roman" pitchFamily="18" charset="0"/>
            </a:endParaRPr>
          </a:p>
          <a:p>
            <a:pPr marL="0" indent="0">
              <a:lnSpc>
                <a:spcPct val="90000"/>
              </a:lnSpc>
              <a:buNone/>
              <a:defRPr/>
            </a:pPr>
            <a:endParaRPr lang="en-US" sz="9600" dirty="0">
              <a:latin typeface="Times New Roman" pitchFamily="18" charset="0"/>
              <a:cs typeface="Times New Roman" pitchFamily="18" charset="0"/>
            </a:endParaRPr>
          </a:p>
          <a:p>
            <a:pPr>
              <a:lnSpc>
                <a:spcPct val="90000"/>
              </a:lnSpc>
              <a:defRPr/>
            </a:pPr>
            <a:r>
              <a:rPr lang="en-US" altLang="en-US" sz="9600" dirty="0" smtClean="0">
                <a:latin typeface="Times New Roman" pitchFamily="18" charset="0"/>
                <a:cs typeface="Times New Roman" pitchFamily="18" charset="0"/>
              </a:rPr>
              <a:t>The </a:t>
            </a:r>
            <a:r>
              <a:rPr lang="en-US" altLang="en-US" sz="9600" dirty="0">
                <a:latin typeface="Times New Roman" pitchFamily="18" charset="0"/>
                <a:cs typeface="Times New Roman" pitchFamily="18" charset="0"/>
              </a:rPr>
              <a:t>background sub-section of the introduction provides  a brief introduction of the research </a:t>
            </a:r>
            <a:r>
              <a:rPr lang="en-US" altLang="en-US" sz="9600" dirty="0" smtClean="0">
                <a:latin typeface="Times New Roman" pitchFamily="18" charset="0"/>
                <a:cs typeface="Times New Roman" pitchFamily="18" charset="0"/>
              </a:rPr>
              <a:t>problem</a:t>
            </a:r>
          </a:p>
          <a:p>
            <a:pPr marL="0" indent="0">
              <a:lnSpc>
                <a:spcPct val="90000"/>
              </a:lnSpc>
              <a:buNone/>
              <a:defRPr/>
            </a:pPr>
            <a:r>
              <a:rPr lang="en-US" altLang="en-US" sz="9600" i="1" dirty="0" smtClean="0">
                <a:latin typeface="Times New Roman" pitchFamily="18" charset="0"/>
                <a:cs typeface="Times New Roman" pitchFamily="18" charset="0"/>
              </a:rPr>
              <a:t>Features are</a:t>
            </a:r>
          </a:p>
          <a:p>
            <a:pPr>
              <a:lnSpc>
                <a:spcPct val="90000"/>
              </a:lnSpc>
              <a:buFont typeface="Wingdings" pitchFamily="2" charset="2"/>
              <a:buChar char="ü"/>
              <a:defRPr/>
            </a:pPr>
            <a:r>
              <a:rPr lang="en-US" altLang="en-US" sz="9600" dirty="0" smtClean="0">
                <a:latin typeface="Times New Roman" pitchFamily="18" charset="0"/>
                <a:cs typeface="Times New Roman" pitchFamily="18" charset="0"/>
              </a:rPr>
              <a:t>Precise </a:t>
            </a:r>
            <a:r>
              <a:rPr lang="en-US" altLang="en-US" sz="9600" dirty="0">
                <a:latin typeface="Times New Roman" pitchFamily="18" charset="0"/>
                <a:cs typeface="Times New Roman" pitchFamily="18" charset="0"/>
              </a:rPr>
              <a:t>definition of the research problem and key </a:t>
            </a:r>
            <a:r>
              <a:rPr lang="en-US" altLang="en-US" sz="9600" dirty="0" smtClean="0">
                <a:latin typeface="Times New Roman" pitchFamily="18" charset="0"/>
                <a:cs typeface="Times New Roman" pitchFamily="18" charset="0"/>
              </a:rPr>
              <a:t>concepts</a:t>
            </a:r>
          </a:p>
          <a:p>
            <a:pPr>
              <a:lnSpc>
                <a:spcPct val="90000"/>
              </a:lnSpc>
              <a:buFont typeface="Wingdings" pitchFamily="2" charset="2"/>
              <a:buChar char="ü"/>
              <a:defRPr/>
            </a:pPr>
            <a:r>
              <a:rPr lang="en-US" altLang="en-US" sz="9600" dirty="0" smtClean="0">
                <a:latin typeface="Times New Roman" pitchFamily="18" charset="0"/>
                <a:cs typeface="Times New Roman" pitchFamily="18" charset="0"/>
              </a:rPr>
              <a:t>The </a:t>
            </a:r>
            <a:r>
              <a:rPr lang="en-US" altLang="en-US" sz="9600" dirty="0">
                <a:latin typeface="Times New Roman" pitchFamily="18" charset="0"/>
                <a:cs typeface="Times New Roman" pitchFamily="18" charset="0"/>
              </a:rPr>
              <a:t>causes of the </a:t>
            </a:r>
            <a:r>
              <a:rPr lang="en-US" altLang="en-US" sz="9600" dirty="0" smtClean="0">
                <a:latin typeface="Times New Roman" pitchFamily="18" charset="0"/>
                <a:cs typeface="Times New Roman" pitchFamily="18" charset="0"/>
              </a:rPr>
              <a:t>problems</a:t>
            </a:r>
            <a:endParaRPr lang="en-US" altLang="en-US" sz="9600" b="1" dirty="0">
              <a:latin typeface="Times New Roman" pitchFamily="18" charset="0"/>
              <a:cs typeface="Times New Roman" pitchFamily="18" charset="0"/>
            </a:endParaRPr>
          </a:p>
          <a:p>
            <a:pPr>
              <a:lnSpc>
                <a:spcPct val="90000"/>
              </a:lnSpc>
              <a:buFont typeface="Wingdings" pitchFamily="2" charset="2"/>
              <a:buChar char="ü"/>
              <a:defRPr/>
            </a:pPr>
            <a:r>
              <a:rPr lang="en-US" sz="9600" dirty="0" smtClean="0">
                <a:latin typeface="Times New Roman" pitchFamily="18" charset="0"/>
                <a:cs typeface="Times New Roman" pitchFamily="18" charset="0"/>
              </a:rPr>
              <a:t>What </a:t>
            </a:r>
            <a:r>
              <a:rPr lang="en-US" sz="9600" dirty="0">
                <a:latin typeface="Times New Roman" pitchFamily="18" charset="0"/>
                <a:cs typeface="Times New Roman" pitchFamily="18" charset="0"/>
              </a:rPr>
              <a:t>is known about the </a:t>
            </a:r>
            <a:r>
              <a:rPr lang="en-US" sz="9600" dirty="0" smtClean="0">
                <a:latin typeface="Times New Roman" pitchFamily="18" charset="0"/>
                <a:cs typeface="Times New Roman" pitchFamily="18" charset="0"/>
              </a:rPr>
              <a:t>topic</a:t>
            </a:r>
          </a:p>
          <a:p>
            <a:pPr>
              <a:lnSpc>
                <a:spcPct val="90000"/>
              </a:lnSpc>
              <a:buFont typeface="Wingdings" pitchFamily="2" charset="2"/>
              <a:buChar char="ü"/>
              <a:defRPr/>
            </a:pP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H</a:t>
            </a:r>
            <a:r>
              <a:rPr lang="en-US" sz="9600" dirty="0" smtClean="0">
                <a:latin typeface="Times New Roman" pitchFamily="18" charset="0"/>
                <a:cs typeface="Times New Roman" pitchFamily="18" charset="0"/>
              </a:rPr>
              <a:t>istorical antecedents</a:t>
            </a:r>
          </a:p>
          <a:p>
            <a:pPr>
              <a:lnSpc>
                <a:spcPct val="90000"/>
              </a:lnSpc>
              <a:buFont typeface="Wingdings" pitchFamily="2" charset="2"/>
              <a:buChar char="ü"/>
              <a:defRPr/>
            </a:pPr>
            <a:r>
              <a:rPr lang="en-US" sz="9600" dirty="0" smtClean="0">
                <a:latin typeface="Times New Roman" pitchFamily="18" charset="0"/>
                <a:cs typeface="Times New Roman" pitchFamily="18" charset="0"/>
              </a:rPr>
              <a:t>Need </a:t>
            </a:r>
            <a:r>
              <a:rPr lang="en-US" sz="9600" dirty="0">
                <a:latin typeface="Times New Roman" pitchFamily="18" charset="0"/>
                <a:cs typeface="Times New Roman" pitchFamily="18" charset="0"/>
              </a:rPr>
              <a:t>to show that you are familiar with the literature, local and </a:t>
            </a:r>
            <a:r>
              <a:rPr lang="en-US" sz="9600" dirty="0" smtClean="0">
                <a:latin typeface="Times New Roman" pitchFamily="18" charset="0"/>
                <a:cs typeface="Times New Roman" pitchFamily="18" charset="0"/>
              </a:rPr>
              <a:t>global.</a:t>
            </a:r>
          </a:p>
          <a:p>
            <a:pPr>
              <a:lnSpc>
                <a:spcPct val="90000"/>
              </a:lnSpc>
              <a:buFont typeface="Wingdings" pitchFamily="2" charset="2"/>
              <a:buChar char="ü"/>
              <a:defRPr/>
            </a:pPr>
            <a:r>
              <a:rPr lang="en-US" sz="9600" dirty="0" smtClean="0">
                <a:latin typeface="Times New Roman" pitchFamily="18" charset="0"/>
                <a:cs typeface="Times New Roman" pitchFamily="18" charset="0"/>
              </a:rPr>
              <a:t>If </a:t>
            </a:r>
            <a:r>
              <a:rPr lang="en-US" sz="9600" dirty="0">
                <a:latin typeface="Times New Roman" pitchFamily="18" charset="0"/>
                <a:cs typeface="Times New Roman" pitchFamily="18" charset="0"/>
              </a:rPr>
              <a:t>you </a:t>
            </a:r>
            <a:r>
              <a:rPr lang="en-US" sz="9600" dirty="0" smtClean="0">
                <a:latin typeface="Times New Roman" pitchFamily="18" charset="0"/>
                <a:cs typeface="Times New Roman" pitchFamily="18" charset="0"/>
              </a:rPr>
              <a:t>have </a:t>
            </a:r>
            <a:r>
              <a:rPr lang="en-US" sz="9600" dirty="0">
                <a:latin typeface="Times New Roman" pitchFamily="18" charset="0"/>
                <a:cs typeface="Times New Roman" pitchFamily="18" charset="0"/>
              </a:rPr>
              <a:t>a related study, cite </a:t>
            </a:r>
            <a:r>
              <a:rPr lang="en-US" sz="9600" dirty="0" smtClean="0">
                <a:latin typeface="Times New Roman" pitchFamily="18" charset="0"/>
                <a:cs typeface="Times New Roman" pitchFamily="18" charset="0"/>
              </a:rPr>
              <a:t>it.  </a:t>
            </a:r>
            <a:r>
              <a:rPr lang="en-US" sz="9600" dirty="0">
                <a:latin typeface="Times New Roman" pitchFamily="18" charset="0"/>
                <a:cs typeface="Times New Roman" pitchFamily="18" charset="0"/>
              </a:rPr>
              <a:t>If </a:t>
            </a:r>
            <a:r>
              <a:rPr lang="en-US" sz="9600" dirty="0" smtClean="0">
                <a:latin typeface="Times New Roman" pitchFamily="18" charset="0"/>
                <a:cs typeface="Times New Roman" pitchFamily="18" charset="0"/>
              </a:rPr>
              <a:t>not, </a:t>
            </a:r>
            <a:r>
              <a:rPr lang="en-US" sz="9600" dirty="0">
                <a:latin typeface="Times New Roman" pitchFamily="18" charset="0"/>
                <a:cs typeface="Times New Roman" pitchFamily="18" charset="0"/>
              </a:rPr>
              <a:t>cite a related study in your environment and link your study to </a:t>
            </a:r>
            <a:r>
              <a:rPr lang="en-US" sz="9600" dirty="0" smtClean="0">
                <a:latin typeface="Times New Roman" pitchFamily="18" charset="0"/>
                <a:cs typeface="Times New Roman" pitchFamily="18" charset="0"/>
              </a:rPr>
              <a:t>it </a:t>
            </a:r>
            <a:r>
              <a:rPr lang="en-US" sz="9600" dirty="0">
                <a:latin typeface="Times New Roman" pitchFamily="18" charset="0"/>
                <a:cs typeface="Times New Roman" pitchFamily="18" charset="0"/>
              </a:rPr>
              <a:t>to demonstrate the furtherance of </a:t>
            </a:r>
            <a:r>
              <a:rPr lang="en-US" sz="9600" dirty="0" smtClean="0">
                <a:latin typeface="Times New Roman" pitchFamily="18" charset="0"/>
                <a:cs typeface="Times New Roman" pitchFamily="18" charset="0"/>
              </a:rPr>
              <a:t>knowledge</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75166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R AKAN\Desktop\images.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1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762001"/>
            <a:ext cx="7745505" cy="5364162"/>
          </a:xfrm>
        </p:spPr>
        <p:txBody>
          <a:bodyPr>
            <a:normAutofit/>
          </a:bodyPr>
          <a:lstStyle/>
          <a:p>
            <a:pPr marL="109537" lvl="1" indent="0">
              <a:spcBef>
                <a:spcPts val="400"/>
              </a:spcBef>
              <a:buSzPct val="68000"/>
              <a:buNone/>
            </a:pPr>
            <a:r>
              <a:rPr lang="en-US" altLang="en-US" sz="2800" b="1" dirty="0" smtClean="0">
                <a:latin typeface="Times New Roman" pitchFamily="18" charset="0"/>
                <a:cs typeface="Times New Roman" pitchFamily="18" charset="0"/>
              </a:rPr>
              <a:t>                    Problem </a:t>
            </a:r>
            <a:r>
              <a:rPr lang="en-US" altLang="en-US" sz="2800" b="1" dirty="0">
                <a:latin typeface="Times New Roman" pitchFamily="18" charset="0"/>
                <a:cs typeface="Times New Roman" pitchFamily="18" charset="0"/>
              </a:rPr>
              <a:t>statement </a:t>
            </a:r>
          </a:p>
          <a:p>
            <a:pPr marL="452437" lvl="1" indent="-342900">
              <a:spcBef>
                <a:spcPts val="400"/>
              </a:spcBef>
              <a:buSzPct val="68000"/>
            </a:pPr>
            <a:r>
              <a:rPr lang="en-US" altLang="en-US" sz="2400" dirty="0" smtClean="0">
                <a:latin typeface="Times New Roman" pitchFamily="18" charset="0"/>
                <a:cs typeface="Times New Roman" pitchFamily="18" charset="0"/>
              </a:rPr>
              <a:t>Statement </a:t>
            </a:r>
            <a:r>
              <a:rPr lang="en-US" altLang="en-US" sz="2400" dirty="0">
                <a:latin typeface="Times New Roman" pitchFamily="18" charset="0"/>
                <a:cs typeface="Times New Roman" pitchFamily="18" charset="0"/>
              </a:rPr>
              <a:t>of the problem subsection of the introduction provides important descriptive statistics of the problem </a:t>
            </a:r>
            <a:endParaRPr lang="en-US" altLang="en-US" sz="2400" dirty="0" smtClean="0">
              <a:latin typeface="Times New Roman" pitchFamily="18" charset="0"/>
              <a:cs typeface="Times New Roman" pitchFamily="18" charset="0"/>
            </a:endParaRP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size of the </a:t>
            </a:r>
            <a:r>
              <a:rPr lang="en-US" altLang="en-US" sz="2400" dirty="0" smtClean="0">
                <a:latin typeface="Times New Roman" pitchFamily="18" charset="0"/>
                <a:cs typeface="Times New Roman" pitchFamily="18" charset="0"/>
              </a:rPr>
              <a:t>problem</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severity of the problem: effect on morbidity and </a:t>
            </a:r>
            <a:r>
              <a:rPr lang="en-US" altLang="en-US" sz="2400" dirty="0" smtClean="0">
                <a:latin typeface="Times New Roman" pitchFamily="18" charset="0"/>
                <a:cs typeface="Times New Roman" pitchFamily="18" charset="0"/>
              </a:rPr>
              <a:t>mortality and the age mostly affected</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consequences to those </a:t>
            </a:r>
            <a:r>
              <a:rPr lang="en-US" altLang="en-US" sz="2400" dirty="0" smtClean="0">
                <a:latin typeface="Times New Roman" pitchFamily="18" charset="0"/>
                <a:cs typeface="Times New Roman" pitchFamily="18" charset="0"/>
              </a:rPr>
              <a:t>affected</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consequences to the health </a:t>
            </a:r>
            <a:r>
              <a:rPr lang="en-US" altLang="en-US" sz="2400" dirty="0" smtClean="0">
                <a:latin typeface="Times New Roman" pitchFamily="18" charset="0"/>
                <a:cs typeface="Times New Roman" pitchFamily="18" charset="0"/>
              </a:rPr>
              <a:t>system</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a:t>
            </a:r>
            <a:r>
              <a:rPr lang="en-US" altLang="en-US" sz="2400" dirty="0">
                <a:latin typeface="Times New Roman" pitchFamily="18" charset="0"/>
                <a:cs typeface="Times New Roman" pitchFamily="18" charset="0"/>
              </a:rPr>
              <a:t>consequences to the </a:t>
            </a:r>
            <a:r>
              <a:rPr lang="en-US" altLang="en-US" sz="2400" dirty="0" smtClean="0">
                <a:latin typeface="Times New Roman" pitchFamily="18" charset="0"/>
                <a:cs typeface="Times New Roman" pitchFamily="18" charset="0"/>
              </a:rPr>
              <a:t>economy</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socio-economic issues of the topic</a:t>
            </a:r>
          </a:p>
          <a:p>
            <a:pPr marL="452437" lvl="1" indent="-342900">
              <a:spcBef>
                <a:spcPts val="400"/>
              </a:spcBef>
              <a:buSzPct val="68000"/>
              <a:buFont typeface="Wingdings" pitchFamily="2" charset="2"/>
              <a:buChar char="ü"/>
            </a:pPr>
            <a:r>
              <a:rPr lang="en-US" altLang="en-US" sz="2400" dirty="0" smtClean="0">
                <a:latin typeface="Times New Roman" pitchFamily="18" charset="0"/>
                <a:cs typeface="Times New Roman" pitchFamily="18" charset="0"/>
              </a:rPr>
              <a:t>The cost and the feasibility of intervention x-rayed.</a:t>
            </a:r>
            <a:endParaRPr lang="en-US" altLang="en-US" sz="2400" dirty="0">
              <a:latin typeface="Times New Roman" pitchFamily="18" charset="0"/>
              <a:cs typeface="Times New Roman" pitchFamily="18" charset="0"/>
            </a:endParaRPr>
          </a:p>
          <a:p>
            <a:pPr marL="365125" lvl="1" indent="-255588">
              <a:spcBef>
                <a:spcPts val="400"/>
              </a:spcBef>
              <a:buSzPct val="68000"/>
              <a:buFont typeface="Wingdings 3" pitchFamily="18" charset="2"/>
              <a:buChar char=""/>
            </a:pPr>
            <a:endParaRPr lang="en-US" altLang="en-US" sz="2400" dirty="0">
              <a:latin typeface="Times New Roman" pitchFamily="18" charset="0"/>
              <a:cs typeface="Times New Roman" pitchFamily="18" charset="0"/>
            </a:endParaRPr>
          </a:p>
          <a:p>
            <a:pPr marL="603250" lvl="2" indent="-255588">
              <a:spcBef>
                <a:spcPts val="400"/>
              </a:spcBef>
              <a:buSzPct val="68000"/>
              <a:buFont typeface="Wingdings 3" pitchFamily="18" charset="2"/>
              <a:buChar char=""/>
            </a:pPr>
            <a:endParaRPr lang="en-US" altLang="en-US" sz="2400" dirty="0">
              <a:latin typeface="Times New Roman" pitchFamily="18" charset="0"/>
              <a:cs typeface="Times New Roman" pitchFamily="18" charset="0"/>
            </a:endParaRPr>
          </a:p>
          <a:p>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0359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803</TotalTime>
  <Words>3521</Words>
  <Application>Microsoft Office PowerPoint</Application>
  <PresentationFormat>On-screen Show (4:3)</PresentationFormat>
  <Paragraphs>271</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Hardcover</vt:lpstr>
      <vt:lpstr>WRITING A GOOD RESEARCH INTRODUCTION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Research Questions</vt:lpstr>
      <vt:lpstr>Research Hypotheses</vt:lpstr>
      <vt:lpstr>PowerPoint Presentation</vt:lpstr>
      <vt:lpstr>PowerPoint Presentation</vt:lpstr>
      <vt:lpstr>PowerPoint Presentation</vt:lpstr>
      <vt:lpstr>PowerPoint Presentation</vt:lpstr>
      <vt:lpstr>Null and Alternative Hypotheses</vt:lpstr>
      <vt:lpstr>One- and Two-sided hypotheses Tests </vt:lpstr>
      <vt:lpstr>PowerPoint Presentation</vt:lpstr>
      <vt:lpstr>PowerPoint Presentation</vt:lpstr>
      <vt:lpstr>Research Objectives</vt:lpstr>
      <vt:lpstr>PowerPoint Presentation</vt:lpstr>
      <vt:lpstr>PowerPoint Presentation</vt:lpstr>
      <vt:lpstr>PowerPoint Presentation</vt:lpstr>
      <vt:lpstr>PowerPoint Presentation</vt:lpstr>
      <vt:lpstr>PowerPoint Presentation</vt:lpstr>
      <vt:lpstr>Examples of study objectives</vt:lpstr>
      <vt:lpstr>PowerPoint Presentation</vt:lpstr>
      <vt:lpstr>PowerPoint Presentation</vt:lpstr>
      <vt:lpstr>PowerPoint Presentation</vt:lpstr>
      <vt:lpstr>PowerPoint Presentation</vt:lpstr>
      <vt:lpstr>Significance of study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GOOD RESEARCH INTRODUCTION</dc:title>
  <dc:creator>MR AKAN</dc:creator>
  <cp:lastModifiedBy>MR AKAN</cp:lastModifiedBy>
  <cp:revision>251</cp:revision>
  <dcterms:created xsi:type="dcterms:W3CDTF">2024-06-11T22:44:12Z</dcterms:created>
  <dcterms:modified xsi:type="dcterms:W3CDTF">2024-06-18T15:06:40Z</dcterms:modified>
</cp:coreProperties>
</file>